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4" r:id="rId4"/>
    <p:sldId id="300" r:id="rId5"/>
    <p:sldId id="286" r:id="rId6"/>
    <p:sldId id="287" r:id="rId7"/>
    <p:sldId id="290" r:id="rId8"/>
    <p:sldId id="321" r:id="rId9"/>
    <p:sldId id="291" r:id="rId10"/>
    <p:sldId id="29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9647" autoAdjust="0"/>
  </p:normalViewPr>
  <p:slideViewPr>
    <p:cSldViewPr>
      <p:cViewPr varScale="1">
        <p:scale>
          <a:sx n="107" d="100"/>
          <a:sy n="107" d="100"/>
        </p:scale>
        <p:origin x="-8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AFCD2-7D85-48B2-926F-3E3C551B95CE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EABE7-23EE-442E-A3DD-73D470A769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32495-44B7-4F2D-9464-49D3D0402E93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1984A-D7ED-4D4A-A881-C94D87B086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9654F-12EE-4666-A965-4FB93C33D8AE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47ED6-333C-413F-B06F-29C1C902C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E8E27-1695-406C-B30F-81987A478D3F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29C43-43F1-454E-B252-71DA2240F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65EE0-0B69-4861-A6C4-68A9FDD3F881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06664-1011-4BC1-A84A-601D3A2BEE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17125-1675-43F9-AC07-3E4B124BAC60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870DF-9D67-46EE-BFCB-81F4C2F710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EAF26-2687-4A02-BA08-AE14F52B11F5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75633-505C-4C93-B765-84363C01C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56927-AA08-46C0-A56B-06913E386FAC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BF66D-CE73-4DFF-85A4-DFD57BAAD7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A5E30-A48B-4A53-A284-DC78B5FC5048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DEB21-0E56-49FD-B9C6-A2BE29E1A0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2DEF4-6B3E-4694-982D-B1B07C386702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CFF7B-85B9-443E-9FBC-0307DCABF5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BA4D4-1556-4615-8721-137FF7EAF683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48958-8CA7-447A-9D31-4A1EC76D38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553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BFB9A0-65B2-459E-9E18-5DE456681768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E6866D-BF74-42D4-ADFA-769C168F0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//commons.wikimedia.org/wiki/File:James_Clerk_Maxwell.png?uselang=r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&#1048;&#1088;&#1080;&#1085;&#1072;\&#1043;&#1048;&#1040;\&#1060;&#1080;&#1079;&#1080;&#1082;&#1072;\&#1055;&#1086;&#1076;&#1075;&#1086;&#1090;&#1086;&#1074;&#1082;&#1072;%20&#1082;%20&#1043;&#1048;&#1040;\3.14.%20&#1069;&#1083;&#1077;&#1082;&#1090;&#1088;&#1086;&#1084;&#1072;&#1075;&#1085;&#1080;&#1090;&#1085;&#1099;&#1077;%20&#1082;&#1086;&#1083;&#1077;&#1073;&#1072;&#1085;&#1080;&#1103;%20&#1080;%20&#1074;&#1086;&#1083;&#1085;&#1099;\EMW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5" y="4000500"/>
            <a:ext cx="4357688" cy="2643188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71500"/>
            <a:ext cx="9001125" cy="26431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Переменный ток. Генератор переменного тока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3315" name="Picture 2" descr="http://physics-animations.com/Physics/GIF/emw-avi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143250"/>
            <a:ext cx="40005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Скорость распространения электромагнитных волн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Скорость</a:t>
            </a:r>
            <a:r>
              <a:rPr lang="ru-RU" smtClean="0"/>
              <a:t> распространения электромагнитных волн в вакууме c (скорость света) – это мировая константа: </a:t>
            </a:r>
            <a:endParaRPr lang="en-US" smtClean="0"/>
          </a:p>
          <a:p>
            <a:pPr algn="ctr"/>
            <a:r>
              <a:rPr lang="ru-RU" b="1" i="1" smtClean="0">
                <a:solidFill>
                  <a:srgbClr val="FF0000"/>
                </a:solidFill>
              </a:rPr>
              <a:t>c = 2,9979·10</a:t>
            </a:r>
            <a:r>
              <a:rPr lang="ru-RU" b="1" i="1" baseline="30000" smtClean="0">
                <a:solidFill>
                  <a:srgbClr val="FF0000"/>
                </a:solidFill>
              </a:rPr>
              <a:t>8</a:t>
            </a:r>
            <a:r>
              <a:rPr lang="ru-RU" b="1" i="1" smtClean="0">
                <a:solidFill>
                  <a:srgbClr val="FF0000"/>
                </a:solidFill>
              </a:rPr>
              <a:t> м/с</a:t>
            </a:r>
            <a:r>
              <a:rPr lang="ru-RU" smtClean="0"/>
              <a:t>.</a:t>
            </a:r>
            <a:endParaRPr lang="en-US" smtClean="0"/>
          </a:p>
          <a:p>
            <a:r>
              <a:rPr lang="ru-RU" b="1" smtClean="0">
                <a:solidFill>
                  <a:srgbClr val="FF0000"/>
                </a:solidFill>
              </a:rPr>
              <a:t>Длина волны </a:t>
            </a:r>
            <a:r>
              <a:rPr lang="ru-RU" smtClean="0"/>
              <a:t>в вакууме и ее частота связаны формулой:</a:t>
            </a:r>
            <a:endParaRPr lang="en-US" smtClean="0"/>
          </a:p>
          <a:p>
            <a:pPr algn="ctr"/>
            <a:r>
              <a:rPr lang="el-GR" b="1" i="1" smtClean="0">
                <a:solidFill>
                  <a:srgbClr val="FF0000"/>
                </a:solidFill>
              </a:rPr>
              <a:t>λ</a:t>
            </a:r>
            <a:r>
              <a:rPr lang="ru-RU" b="1" i="1" smtClean="0">
                <a:solidFill>
                  <a:srgbClr val="FF0000"/>
                </a:solidFill>
              </a:rPr>
              <a:t> = с/</a:t>
            </a:r>
            <a:r>
              <a:rPr lang="el-GR" b="1" i="1" smtClean="0">
                <a:solidFill>
                  <a:srgbClr val="FF0000"/>
                </a:solidFill>
              </a:rPr>
              <a:t>ν</a:t>
            </a:r>
            <a:endParaRPr lang="ru-RU" b="1" i="1" smtClean="0">
              <a:solidFill>
                <a:srgbClr val="FF0000"/>
              </a:solidFill>
            </a:endParaRPr>
          </a:p>
          <a:p>
            <a:pPr algn="ctr"/>
            <a:endParaRPr lang="en-US" b="1" i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50" y="1214438"/>
            <a:ext cx="7143750" cy="3857625"/>
          </a:xfrm>
        </p:spPr>
        <p:txBody>
          <a:bodyPr rtlCol="0">
            <a:normAutofit/>
          </a:bodyPr>
          <a:lstStyle/>
          <a:p>
            <a:pPr marL="895350" indent="-868363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Изучение  основных понятий, графиков и формул, связанных с электромагнитными колебаниями и волнами</a:t>
            </a:r>
          </a:p>
          <a:p>
            <a:pPr marL="895350" indent="-868363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785813" y="357188"/>
            <a:ext cx="2428875" cy="928687"/>
          </a:xfrm>
        </p:spPr>
        <p:txBody>
          <a:bodyPr/>
          <a:lstStyle/>
          <a:p>
            <a:pPr marL="809625" indent="-809625" algn="l">
              <a:tabLst>
                <a:tab pos="895350" algn="l"/>
              </a:tabLst>
            </a:pPr>
            <a:r>
              <a:rPr lang="ru-RU" sz="3200" smtClean="0"/>
              <a:t>Цель: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357188" y="0"/>
            <a:ext cx="8229600" cy="1143000"/>
          </a:xfrm>
        </p:spPr>
        <p:txBody>
          <a:bodyPr/>
          <a:lstStyle/>
          <a:p>
            <a:r>
              <a:rPr lang="ru-RU" smtClean="0"/>
              <a:t>Переменный ток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142875" y="1214438"/>
            <a:ext cx="8786813" cy="5357812"/>
          </a:xfrm>
        </p:spPr>
        <p:txBody>
          <a:bodyPr/>
          <a:lstStyle/>
          <a:p>
            <a:r>
              <a:rPr lang="ru-RU" smtClean="0"/>
              <a:t>Если плоская рамка площади </a:t>
            </a:r>
            <a:r>
              <a:rPr lang="ru-RU" b="1" i="1" smtClean="0">
                <a:solidFill>
                  <a:srgbClr val="FF0000"/>
                </a:solidFill>
              </a:rPr>
              <a:t>S</a:t>
            </a:r>
            <a:r>
              <a:rPr lang="ru-RU" smtClean="0"/>
              <a:t> равномерно вращается с частотой </a:t>
            </a:r>
            <a:r>
              <a:rPr lang="ru-RU" b="1" i="1" smtClean="0">
                <a:solidFill>
                  <a:srgbClr val="FF0000"/>
                </a:solidFill>
              </a:rPr>
              <a:t>f</a:t>
            </a:r>
            <a:r>
              <a:rPr lang="ru-RU" smtClean="0"/>
              <a:t> оборотов в секунду в однородном магнитном поле с индукцией то магнитный поток </a:t>
            </a:r>
            <a:r>
              <a:rPr lang="ru-RU" b="1" i="1" smtClean="0">
                <a:solidFill>
                  <a:srgbClr val="FF0000"/>
                </a:solidFill>
              </a:rPr>
              <a:t>Φ</a:t>
            </a:r>
            <a:r>
              <a:rPr lang="ru-RU" smtClean="0"/>
              <a:t>, пронизывающий рамку периодически изменяется во времени</a:t>
            </a:r>
          </a:p>
          <a:p>
            <a:pPr algn="ctr"/>
            <a:r>
              <a:rPr lang="pt-BR" b="1" i="1" smtClean="0">
                <a:solidFill>
                  <a:srgbClr val="FF0000"/>
                </a:solidFill>
              </a:rPr>
              <a:t>Φ(t) = B ∙ S cos (2πft)</a:t>
            </a:r>
            <a:r>
              <a:rPr lang="pt-BR" smtClean="0"/>
              <a:t>. </a:t>
            </a:r>
            <a:endParaRPr lang="ru-RU" smtClean="0"/>
          </a:p>
          <a:p>
            <a:r>
              <a:rPr lang="ru-RU" smtClean="0"/>
              <a:t>В соответствии с законом электромагнитной индукции Фарадея на концах рамки появится переменное напряжение.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571500" y="0"/>
            <a:ext cx="7143750" cy="928688"/>
          </a:xfrm>
        </p:spPr>
        <p:txBody>
          <a:bodyPr/>
          <a:lstStyle/>
          <a:p>
            <a:r>
              <a:rPr lang="ru-RU" smtClean="0"/>
              <a:t>Переменный ток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928688"/>
            <a:ext cx="4786313" cy="592931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Периодические</a:t>
            </a:r>
            <a:r>
              <a:rPr lang="ru-RU" b="1" dirty="0" smtClean="0"/>
              <a:t> или почти периодические </a:t>
            </a:r>
            <a:r>
              <a:rPr lang="ru-RU" b="1" dirty="0" smtClean="0">
                <a:solidFill>
                  <a:srgbClr val="FF0000"/>
                </a:solidFill>
              </a:rPr>
              <a:t>изменения заряда, силы тока и напряжения</a:t>
            </a:r>
            <a:r>
              <a:rPr lang="ru-RU" b="1" dirty="0" smtClean="0"/>
              <a:t> называются </a:t>
            </a:r>
            <a:r>
              <a:rPr lang="ru-RU" b="1" dirty="0" smtClean="0">
                <a:solidFill>
                  <a:srgbClr val="FF0000"/>
                </a:solidFill>
              </a:rPr>
              <a:t>электромагнитными колебаниями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Обычно эти колебания происходят с очень большой частотой, значительно превышающей частоту механических колебаний: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4000" b="1" i="1" dirty="0" smtClean="0">
                <a:solidFill>
                  <a:srgbClr val="FF0000"/>
                </a:solidFill>
                <a:cs typeface="Arial" charset="0"/>
              </a:rPr>
              <a:t>٧</a:t>
            </a:r>
            <a:r>
              <a:rPr lang="ru-RU" sz="4000" b="1" i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cs typeface="Arial" charset="0"/>
              </a:rPr>
              <a:t>= 50 Гц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5" y="928688"/>
            <a:ext cx="4143375" cy="250031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Для их наблюдения и исследования самым подходящим прибором является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электронный осциллограф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Picture 4" descr="Image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3286125"/>
            <a:ext cx="24638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Генератор переменного тока</a:t>
            </a:r>
          </a:p>
        </p:txBody>
      </p:sp>
      <p:sp>
        <p:nvSpPr>
          <p:cNvPr id="6" name="Содержимое 3"/>
          <p:cNvSpPr txBox="1"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Посмотрите фильм по адресу: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B0F0"/>
                </a:solidFill>
              </a:rPr>
              <a:t>http://school-collection.edu.ru/catalog/res/4170927d-c63b-4b0f-9142-66cbb89fea84/view/ </a:t>
            </a:r>
            <a:endParaRPr lang="ru-RU" dirty="0" smtClean="0">
              <a:solidFill>
                <a:srgbClr val="00B0F0"/>
              </a:solidFill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endParaRPr lang="ru-RU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429375" cy="12144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Преобразования энергии в электрогенераторах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8" name="AutoShape 2" descr="http://files.school-collection.edu.ru/dlrstore/e903a1d8-62b7-53ae-a142-7bd6cec4e673/0011962672807789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9459" name="AutoShape 4" descr="http://files.school-collection.edu.ru/dlrstore/e903a1d8-62b7-53ae-a142-7bd6cec4e673/0011962672807789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9460" name="AutoShape 6" descr="http://files.school-collection.edu.ru/dlrstore/e903a1d8-62b7-53ae-a142-7bd6cec4e673/0011962672807789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</a:endParaRPr>
          </a:p>
        </p:txBody>
      </p:sp>
      <p:pic>
        <p:nvPicPr>
          <p:cNvPr id="45066" name="Picture 10" descr="http://www.1723.ru/photo/turbinka/turbinka-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214313"/>
            <a:ext cx="266541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70" name="Picture 14" descr="http://img.alibaba.com/photo/489824886/Hydraulic_Power_Plant_Construction_Impulse_Turbine_generator_uni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2286000"/>
            <a:ext cx="266541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72" name="Picture 16" descr="http://arya1984.files.wordpress.com/2010/02/gas-turbine-14894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214688"/>
            <a:ext cx="2657475" cy="263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4" name="Picture 8" descr="http://uaprom-image.s3.amazonaws.com/620605_w640_h640_post5073113681127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00" y="4429125"/>
            <a:ext cx="2678113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38"/>
            <a:ext cx="6357938" cy="564356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электрогенераторах осуществляется </a:t>
            </a:r>
            <a:r>
              <a:rPr lang="ru-RU" b="1" dirty="0" smtClean="0">
                <a:solidFill>
                  <a:srgbClr val="FF0000"/>
                </a:solidFill>
              </a:rPr>
              <a:t>преобразование механической энергии в электрическую</a:t>
            </a:r>
            <a:r>
              <a:rPr lang="ru-RU" dirty="0" smtClean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Генераторы приводятся во вращение с помощью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паровых</a:t>
            </a:r>
            <a:r>
              <a:rPr lang="ru-RU" dirty="0" smtClean="0"/>
              <a:t>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гидравлических</a:t>
            </a:r>
            <a:r>
              <a:rPr lang="ru-RU" dirty="0" smtClean="0"/>
              <a:t>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газовых турбин</a:t>
            </a:r>
            <a:r>
              <a:rPr lang="ru-RU" dirty="0" smtClean="0"/>
              <a:t>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двигателей внутреннего сгорания</a:t>
            </a:r>
            <a:r>
              <a:rPr lang="ru-RU" dirty="0" smtClean="0"/>
              <a:t> и других первичных двигателей.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James Clerk Maxwell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2750" y="785813"/>
            <a:ext cx="238125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000125" y="0"/>
            <a:ext cx="6786563" cy="857250"/>
          </a:xfrm>
        </p:spPr>
        <p:txBody>
          <a:bodyPr/>
          <a:lstStyle/>
          <a:p>
            <a:r>
              <a:rPr lang="ru-RU" smtClean="0"/>
              <a:t>Электромагнитное поле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75"/>
            <a:ext cx="6715125" cy="592931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ЭЛЕКТРОМАГНИТНОЕ ПОЛЕ</a:t>
            </a:r>
            <a:r>
              <a:rPr lang="ru-RU" dirty="0" smtClean="0"/>
              <a:t> - это порождающие друг друга </a:t>
            </a:r>
            <a:r>
              <a:rPr lang="ru-RU" b="1" dirty="0" smtClean="0">
                <a:solidFill>
                  <a:srgbClr val="FF0000"/>
                </a:solidFill>
              </a:rPr>
              <a:t>переменные электрические и магнитные поля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Теория электромагнитного поля создана </a:t>
            </a:r>
            <a:r>
              <a:rPr lang="ru-RU" b="1" dirty="0" smtClean="0">
                <a:solidFill>
                  <a:srgbClr val="FF0000"/>
                </a:solidFill>
              </a:rPr>
              <a:t>Джеймсом Максвеллом </a:t>
            </a:r>
            <a:r>
              <a:rPr lang="ru-RU" dirty="0" smtClean="0"/>
              <a:t>в 1865 г.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Если </a:t>
            </a:r>
            <a:r>
              <a:rPr lang="ru-RU" b="1" dirty="0" smtClean="0">
                <a:solidFill>
                  <a:srgbClr val="FF0000"/>
                </a:solidFill>
              </a:rPr>
              <a:t>электрические заряды движутся с ускорением</a:t>
            </a:r>
            <a:r>
              <a:rPr lang="ru-RU" dirty="0" smtClean="0"/>
              <a:t>, то создаваемое ими </a:t>
            </a:r>
            <a:r>
              <a:rPr lang="ru-RU" b="1" dirty="0" smtClean="0"/>
              <a:t>электрическое поле периодически меняется </a:t>
            </a:r>
            <a:r>
              <a:rPr lang="ru-RU" dirty="0" smtClean="0"/>
              <a:t>и само </a:t>
            </a:r>
            <a:r>
              <a:rPr lang="ru-RU" b="1" dirty="0" smtClean="0">
                <a:solidFill>
                  <a:srgbClr val="FF0000"/>
                </a:solidFill>
              </a:rPr>
              <a:t>создает</a:t>
            </a:r>
            <a:r>
              <a:rPr lang="ru-RU" dirty="0" smtClean="0"/>
              <a:t> в пространстве </a:t>
            </a:r>
            <a:r>
              <a:rPr lang="ru-RU" b="1" dirty="0" smtClean="0">
                <a:solidFill>
                  <a:srgbClr val="FF0000"/>
                </a:solidFill>
              </a:rPr>
              <a:t>переменное магнитное поле </a:t>
            </a:r>
            <a:r>
              <a:rPr lang="ru-RU" dirty="0" smtClean="0"/>
              <a:t>и т.д.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572250" y="3214688"/>
            <a:ext cx="25717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Джеймс Клерк Ма́ксвелл</a:t>
            </a:r>
            <a:r>
              <a:rPr lang="ru-RU" sz="240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ru-RU" sz="2400">
                <a:latin typeface="Times New Roman" pitchFamily="18" charset="0"/>
              </a:rPr>
              <a:t>(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13 июня 1831</a:t>
            </a:r>
            <a:r>
              <a:rPr lang="ru-RU" sz="2400">
                <a:latin typeface="Times New Roman" pitchFamily="18" charset="0"/>
              </a:rPr>
              <a:t>, </a:t>
            </a:r>
            <a:r>
              <a:rPr lang="ru-RU" sz="1600">
                <a:latin typeface="Times New Roman" pitchFamily="18" charset="0"/>
              </a:rPr>
              <a:t>Эдинбург, Шотландия</a:t>
            </a:r>
            <a:r>
              <a:rPr lang="ru-RU" sz="2400">
                <a:latin typeface="Times New Roman" pitchFamily="18" charset="0"/>
              </a:rPr>
              <a:t> — 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5 ноября 1879</a:t>
            </a:r>
            <a:r>
              <a:rPr lang="ru-RU" sz="2400">
                <a:latin typeface="Times New Roman" pitchFamily="18" charset="0"/>
              </a:rPr>
              <a:t>, </a:t>
            </a:r>
            <a:r>
              <a:rPr lang="ru-RU" sz="1600">
                <a:latin typeface="Times New Roman" pitchFamily="18" charset="0"/>
              </a:rPr>
              <a:t>Кембридж, Англия</a:t>
            </a:r>
            <a:r>
              <a:rPr lang="ru-RU" sz="2400">
                <a:latin typeface="Times New Roman" pitchFamily="18" charset="0"/>
              </a:rPr>
              <a:t>) — британский физик, математик и механик.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785813"/>
          </a:xfrm>
        </p:spPr>
        <p:txBody>
          <a:bodyPr/>
          <a:lstStyle/>
          <a:p>
            <a:r>
              <a:rPr lang="ru-RU" smtClean="0"/>
              <a:t>Электромагнитное поле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75"/>
            <a:ext cx="9144000" cy="4000500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Источниками электромагнитного поля </a:t>
            </a:r>
            <a:r>
              <a:rPr lang="ru-RU" smtClean="0"/>
              <a:t>могут быть:</a:t>
            </a:r>
          </a:p>
          <a:p>
            <a:r>
              <a:rPr lang="ru-RU" smtClean="0"/>
              <a:t>- </a:t>
            </a:r>
            <a:r>
              <a:rPr lang="ru-RU" b="1" smtClean="0">
                <a:solidFill>
                  <a:srgbClr val="FF0000"/>
                </a:solidFill>
              </a:rPr>
              <a:t>движущийся магнит</a:t>
            </a:r>
            <a:r>
              <a:rPr lang="ru-RU" smtClean="0"/>
              <a:t>;</a:t>
            </a:r>
          </a:p>
          <a:p>
            <a:r>
              <a:rPr lang="ru-RU" smtClean="0"/>
              <a:t>- </a:t>
            </a:r>
            <a:r>
              <a:rPr lang="ru-RU" b="1" smtClean="0">
                <a:solidFill>
                  <a:srgbClr val="FF0000"/>
                </a:solidFill>
              </a:rPr>
              <a:t>электрический заряд, движущийся с ускорением </a:t>
            </a:r>
            <a:r>
              <a:rPr lang="ru-RU" smtClean="0"/>
              <a:t>или </a:t>
            </a:r>
            <a:r>
              <a:rPr lang="ru-RU" b="1" smtClean="0">
                <a:solidFill>
                  <a:srgbClr val="FF0000"/>
                </a:solidFill>
              </a:rPr>
              <a:t>колеблющийся</a:t>
            </a:r>
            <a:r>
              <a:rPr lang="ru-RU" smtClean="0"/>
              <a:t>.</a:t>
            </a:r>
          </a:p>
        </p:txBody>
      </p:sp>
      <p:pic>
        <p:nvPicPr>
          <p:cNvPr id="26627" name="Picture 2" descr="http://class-fizika.narod.ru/9_class/34/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4214813"/>
            <a:ext cx="6824662" cy="240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ая выноска 4"/>
          <p:cNvSpPr/>
          <p:nvPr/>
        </p:nvSpPr>
        <p:spPr>
          <a:xfrm>
            <a:off x="428625" y="785813"/>
            <a:ext cx="8286750" cy="3214687"/>
          </a:xfrm>
          <a:prstGeom prst="wedgeRectCallout">
            <a:avLst>
              <a:gd name="adj1" fmla="val 6405"/>
              <a:gd name="adj2" fmla="val 62034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Колебания электрических зарядов </a:t>
            </a:r>
            <a:r>
              <a:rPr lang="ru-RU" sz="3200" dirty="0">
                <a:solidFill>
                  <a:schemeClr val="tx1"/>
                </a:solidFill>
              </a:rPr>
              <a:t>сопровождаются электромагнитным излучением, имеющим </a:t>
            </a:r>
            <a:r>
              <a:rPr lang="ru-RU" sz="3200" b="1" dirty="0">
                <a:solidFill>
                  <a:srgbClr val="FF0000"/>
                </a:solidFill>
              </a:rPr>
              <a:t>частоту</a:t>
            </a:r>
            <a:r>
              <a:rPr lang="ru-RU" sz="3200" dirty="0"/>
              <a:t>, </a:t>
            </a:r>
            <a:r>
              <a:rPr lang="ru-RU" sz="3200" b="1" dirty="0">
                <a:solidFill>
                  <a:srgbClr val="FF0000"/>
                </a:solidFill>
              </a:rPr>
              <a:t>равную частоте колебаний зарядов</a:t>
            </a:r>
            <a:r>
              <a:rPr lang="ru-RU" sz="3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928688"/>
          </a:xfrm>
        </p:spPr>
        <p:txBody>
          <a:bodyPr/>
          <a:lstStyle/>
          <a:p>
            <a:r>
              <a:rPr lang="ru-RU" smtClean="0"/>
              <a:t>Электромагнитные волны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857250"/>
            <a:ext cx="8715375" cy="271462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Электромагнитные волны </a:t>
            </a:r>
            <a:r>
              <a:rPr lang="ru-RU" dirty="0" smtClean="0"/>
              <a:t>– это </a:t>
            </a:r>
            <a:r>
              <a:rPr lang="ru-RU" b="1" dirty="0" smtClean="0"/>
              <a:t>распространяющиеся в пространстве электромагнитные колебания</a:t>
            </a:r>
            <a:r>
              <a:rPr lang="ru-RU" dirty="0" smtClean="0"/>
              <a:t>. 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Они </a:t>
            </a:r>
            <a:r>
              <a:rPr lang="ru-RU" b="1" dirty="0" smtClean="0">
                <a:solidFill>
                  <a:srgbClr val="FF0000"/>
                </a:solidFill>
              </a:rPr>
              <a:t>поперечны</a:t>
            </a:r>
            <a:r>
              <a:rPr lang="ru-RU" dirty="0" smtClean="0"/>
              <a:t>, то есть векторы и перпендикулярны и друг другу, и направлению распространения волны.</a:t>
            </a:r>
            <a:endParaRPr lang="ru-RU" dirty="0"/>
          </a:p>
        </p:txBody>
      </p:sp>
      <p:pic>
        <p:nvPicPr>
          <p:cNvPr id="4" name="EMW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86000" y="3643313"/>
            <a:ext cx="40005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297</Words>
  <PresentationFormat>Экран (4:3)</PresentationFormat>
  <Paragraphs>42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Переменный ток. Генератор переменного тока  </vt:lpstr>
      <vt:lpstr>Цель:</vt:lpstr>
      <vt:lpstr>Переменный ток</vt:lpstr>
      <vt:lpstr>Переменный ток</vt:lpstr>
      <vt:lpstr>Генератор переменного тока</vt:lpstr>
      <vt:lpstr>Преобразования энергии в электрогенераторах</vt:lpstr>
      <vt:lpstr>Электромагнитное поле</vt:lpstr>
      <vt:lpstr>Электромагнитное поле</vt:lpstr>
      <vt:lpstr>Электромагнитные волны</vt:lpstr>
      <vt:lpstr>Скорость распространения электромагнитных волн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Механическое движение. Траектория, путь, перемещение Подготовка к ГИА</dc:title>
  <cp:lastModifiedBy>Камардина И А</cp:lastModifiedBy>
  <cp:revision>136</cp:revision>
  <dcterms:modified xsi:type="dcterms:W3CDTF">2020-03-24T04:31:25Z</dcterms:modified>
</cp:coreProperties>
</file>