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285" r:id="rId5"/>
    <p:sldId id="300" r:id="rId6"/>
    <p:sldId id="287" r:id="rId7"/>
    <p:sldId id="290" r:id="rId8"/>
    <p:sldId id="321" r:id="rId9"/>
    <p:sldId id="291" r:id="rId10"/>
    <p:sldId id="292" r:id="rId11"/>
    <p:sldId id="302" r:id="rId12"/>
    <p:sldId id="275" r:id="rId13"/>
    <p:sldId id="276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47" autoAdjust="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FCD2-7D85-48B2-926F-3E3C551B95CE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ABE7-23EE-442E-A3DD-73D470A76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2495-44B7-4F2D-9464-49D3D0402E93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84A-D7ED-4D4A-A881-C94D87B08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654F-12EE-4666-A965-4FB93C33D8AE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7ED6-333C-413F-B06F-29C1C902C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E27-1695-406C-B30F-81987A478D3F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29C43-43F1-454E-B252-71DA2240F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5EE0-0B69-4861-A6C4-68A9FDD3F881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6664-1011-4BC1-A84A-601D3A2BE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7125-1675-43F9-AC07-3E4B124BAC60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70DF-9D67-46EE-BFCB-81F4C2F71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AF26-2687-4A02-BA08-AE14F52B11F5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5633-505C-4C93-B765-84363C01C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6927-AA08-46C0-A56B-06913E386FAC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F66D-CE73-4DFF-85A4-DFD57BAAD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5E30-A48B-4A53-A284-DC78B5FC5048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EB21-0E56-49FD-B9C6-A2BE29E1A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DEF4-6B3E-4694-982D-B1B07C386702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FF7B-85B9-443E-9FBC-0307DCABF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A4D4-1556-4615-8721-137FF7EAF683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8958-8CA7-447A-9D31-4A1EC76D3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BFB9A0-65B2-459E-9E18-5DE456681768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E6866D-BF74-42D4-ADFA-769C168F0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es/d67bc6fb-694a-4f85-95ba-e572ae399a54/view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commons.wikimedia.org/wiki/File:James_Clerk_Maxwell.png?uselang=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8;&#1088;&#1080;&#1085;&#1072;\&#1043;&#1048;&#1040;\&#1060;&#1080;&#1079;&#1080;&#1082;&#1072;\&#1055;&#1086;&#1076;&#1075;&#1086;&#1090;&#1086;&#1074;&#1082;&#1072;%20&#1082;%20&#1043;&#1048;&#1040;\3.14.%20&#1069;&#1083;&#1077;&#1082;&#1090;&#1088;&#1086;&#1084;&#1072;&#1075;&#1085;&#1080;&#1090;&#1085;&#1099;&#1077;%20&#1082;&#1086;&#1083;&#1077;&#1073;&#1072;&#1085;&#1080;&#1103;%20&#1080;%20&#1074;&#1086;&#1083;&#1085;&#1099;\EMW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000500"/>
            <a:ext cx="4357688" cy="264318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500"/>
            <a:ext cx="9001125" cy="2643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ЭЛЕКТРОМАГНИТНЫЕ КОЛЕБАНИЯ И ВОЛНЫ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5" name="Picture 2" descr="http://physics-animations.com/Physics/GIF/emw-av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14325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Скорость распространения электромагнитных волн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Скорость</a:t>
            </a:r>
            <a:r>
              <a:rPr lang="ru-RU" smtClean="0"/>
              <a:t> распространения электромагнитных волн в вакууме c (скорость света) – это мировая константа: </a:t>
            </a:r>
            <a:endParaRPr lang="en-US" smtClean="0"/>
          </a:p>
          <a:p>
            <a:pPr algn="ctr"/>
            <a:r>
              <a:rPr lang="ru-RU" b="1" i="1" smtClean="0">
                <a:solidFill>
                  <a:srgbClr val="FF0000"/>
                </a:solidFill>
              </a:rPr>
              <a:t>c = 2,9979·10</a:t>
            </a:r>
            <a:r>
              <a:rPr lang="ru-RU" b="1" i="1" baseline="30000" smtClean="0">
                <a:solidFill>
                  <a:srgbClr val="FF0000"/>
                </a:solidFill>
              </a:rPr>
              <a:t>8</a:t>
            </a:r>
            <a:r>
              <a:rPr lang="ru-RU" b="1" i="1" smtClean="0">
                <a:solidFill>
                  <a:srgbClr val="FF0000"/>
                </a:solidFill>
              </a:rPr>
              <a:t> м/с</a:t>
            </a:r>
            <a:r>
              <a:rPr lang="ru-RU" smtClean="0"/>
              <a:t>.</a:t>
            </a:r>
            <a:endParaRPr lang="en-US" smtClean="0"/>
          </a:p>
          <a:p>
            <a:r>
              <a:rPr lang="ru-RU" b="1" smtClean="0">
                <a:solidFill>
                  <a:srgbClr val="FF0000"/>
                </a:solidFill>
              </a:rPr>
              <a:t>Длина волны </a:t>
            </a:r>
            <a:r>
              <a:rPr lang="ru-RU" smtClean="0"/>
              <a:t>в вакууме и ее частота связаны формулой:</a:t>
            </a:r>
            <a:endParaRPr lang="en-US" smtClean="0"/>
          </a:p>
          <a:p>
            <a:pPr algn="ctr"/>
            <a:r>
              <a:rPr lang="el-GR" b="1" i="1" smtClean="0">
                <a:solidFill>
                  <a:srgbClr val="FF0000"/>
                </a:solidFill>
              </a:rPr>
              <a:t>λ</a:t>
            </a:r>
            <a:r>
              <a:rPr lang="ru-RU" b="1" i="1" smtClean="0">
                <a:solidFill>
                  <a:srgbClr val="FF0000"/>
                </a:solidFill>
              </a:rPr>
              <a:t> = с/</a:t>
            </a:r>
            <a:r>
              <a:rPr lang="el-GR" b="1" i="1" smtClean="0">
                <a:solidFill>
                  <a:srgbClr val="FF0000"/>
                </a:solidFill>
              </a:rPr>
              <a:t>ν</a:t>
            </a:r>
            <a:endParaRPr lang="ru-RU" b="1" i="1" smtClean="0">
              <a:solidFill>
                <a:srgbClr val="FF0000"/>
              </a:solidFill>
            </a:endParaRPr>
          </a:p>
          <a:p>
            <a:pPr algn="ctr"/>
            <a:endParaRPr lang="en-US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Получение электромагнитных колебаний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Электромагнитные волны могут возбуждаться только </a:t>
            </a:r>
            <a:r>
              <a:rPr lang="ru-RU" b="1" dirty="0" smtClean="0">
                <a:solidFill>
                  <a:srgbClr val="FF0000"/>
                </a:solidFill>
              </a:rPr>
              <a:t>ускоренно движущимися зарядами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Простейшей системой, излучающей электромагнитные волны, является </a:t>
            </a:r>
            <a:r>
              <a:rPr lang="ru-RU" b="1" dirty="0" smtClean="0">
                <a:solidFill>
                  <a:srgbClr val="FF0000"/>
                </a:solidFill>
              </a:rPr>
              <a:t>небольшой</a:t>
            </a:r>
            <a:r>
              <a:rPr lang="ru-RU" dirty="0" smtClean="0"/>
              <a:t> по размерам </a:t>
            </a:r>
            <a:r>
              <a:rPr lang="ru-RU" b="1" dirty="0" smtClean="0">
                <a:solidFill>
                  <a:srgbClr val="FF0000"/>
                </a:solidFill>
              </a:rPr>
              <a:t>электрический диполь</a:t>
            </a:r>
            <a:r>
              <a:rPr lang="ru-RU" dirty="0" smtClean="0"/>
              <a:t>, который называют </a:t>
            </a:r>
            <a:r>
              <a:rPr lang="ru-RU" b="1" dirty="0" smtClean="0">
                <a:solidFill>
                  <a:srgbClr val="FF0000"/>
                </a:solidFill>
              </a:rPr>
              <a:t>диполем Герца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современной радиотехнике излучение электромагнитных волн производится с помощью </a:t>
            </a:r>
            <a:r>
              <a:rPr lang="ru-RU" b="1" dirty="0" smtClean="0">
                <a:solidFill>
                  <a:srgbClr val="FF0000"/>
                </a:solidFill>
              </a:rPr>
              <a:t>антенн</a:t>
            </a:r>
            <a:r>
              <a:rPr lang="ru-RU" dirty="0" smtClean="0"/>
              <a:t> различных конструкций, </a:t>
            </a:r>
            <a:r>
              <a:rPr lang="ru-RU" b="1" dirty="0" smtClean="0">
                <a:solidFill>
                  <a:srgbClr val="FF0000"/>
                </a:solidFill>
              </a:rPr>
              <a:t>в которых возбуждаются быстропеременные токи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радиотехнике диполь Герца эквивалентен небольшой антенне, </a:t>
            </a:r>
            <a:r>
              <a:rPr lang="ru-RU" b="1" dirty="0" smtClean="0">
                <a:solidFill>
                  <a:srgbClr val="FF0000"/>
                </a:solidFill>
              </a:rPr>
              <a:t>размер</a:t>
            </a:r>
            <a:r>
              <a:rPr lang="ru-RU" dirty="0" smtClean="0"/>
              <a:t> которой </a:t>
            </a:r>
            <a:r>
              <a:rPr lang="ru-RU" b="1" dirty="0" smtClean="0">
                <a:solidFill>
                  <a:srgbClr val="FF0000"/>
                </a:solidFill>
              </a:rPr>
              <a:t>много меньше длины волны </a:t>
            </a:r>
            <a:r>
              <a:rPr lang="ru-RU" b="1" dirty="0" err="1" smtClean="0">
                <a:solidFill>
                  <a:srgbClr val="FF0000"/>
                </a:solidFill>
              </a:rPr>
              <a:t>λ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2" name="Picture 2" descr="http://www.physics.ru/courses/op25part2/content/chapter2/section/paragraph6/images/2-6-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643313"/>
            <a:ext cx="46228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143000"/>
            <a:ext cx="50006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1143000"/>
            <a:ext cx="6715125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1011237"/>
          </a:xfrm>
        </p:spPr>
        <p:txBody>
          <a:bodyPr/>
          <a:lstStyle/>
          <a:p>
            <a:pPr algn="l"/>
            <a:r>
              <a:rPr lang="ru-RU" sz="2800" dirty="0" smtClean="0"/>
              <a:t>Заряженная частица излучает электромагнитные волны, если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14375" y="1928813"/>
            <a:ext cx="7929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1) движется равномерно и прямолинейно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2) находится в покое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3) движется с ускорением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4) среди ответов 1-3 нет правильного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929687" cy="1654175"/>
          </a:xfrm>
        </p:spPr>
        <p:txBody>
          <a:bodyPr/>
          <a:lstStyle/>
          <a:p>
            <a:pPr algn="l"/>
            <a:r>
              <a:rPr lang="ru-RU" sz="3200" dirty="0" smtClean="0"/>
              <a:t>Какое из перечисленных ниже свойств света подтверждает его волновые свойства?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14375" y="2357438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1) способность отражаться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2) способность дифрагировать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3) способность преломляться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4) способность распространяться прямолинейно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654175"/>
          </a:xfrm>
        </p:spPr>
        <p:txBody>
          <a:bodyPr/>
          <a:lstStyle/>
          <a:p>
            <a:pPr algn="l"/>
            <a:r>
              <a:rPr lang="ru-RU" sz="2800" dirty="0" smtClean="0"/>
              <a:t>Колебания электрического поля в электромагнитной волне описывается уравнением  </a:t>
            </a:r>
            <a:r>
              <a:rPr lang="ru-RU" sz="2800" b="1" dirty="0" smtClean="0"/>
              <a:t>E = 10cos(10</a:t>
            </a:r>
            <a:r>
              <a:rPr lang="ru-RU" sz="2800" b="1" baseline="30000" dirty="0" smtClean="0"/>
              <a:t>-12</a:t>
            </a:r>
            <a:r>
              <a:rPr lang="ru-RU" sz="2800" b="1" dirty="0" smtClean="0"/>
              <a:t>t + </a:t>
            </a:r>
            <a:r>
              <a:rPr lang="ru-RU" sz="2800" b="1" dirty="0" smtClean="0">
                <a:sym typeface="Symbol" pitchFamily="18" charset="2"/>
              </a:rPr>
              <a:t></a:t>
            </a:r>
            <a:r>
              <a:rPr lang="ru-RU" sz="2800" b="1" dirty="0" smtClean="0"/>
              <a:t>/2)</a:t>
            </a:r>
            <a:r>
              <a:rPr lang="ru-RU" sz="2800" dirty="0" smtClean="0"/>
              <a:t>. Определите циклическую частоту  </a:t>
            </a:r>
            <a:r>
              <a:rPr lang="ru-RU" sz="2800" dirty="0" smtClean="0">
                <a:sym typeface="Symbol" pitchFamily="18" charset="2"/>
              </a:rPr>
              <a:t></a:t>
            </a:r>
            <a:r>
              <a:rPr lang="ru-RU" sz="2800" dirty="0" smtClean="0"/>
              <a:t>  колебаний.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0" y="2428875"/>
            <a:ext cx="5643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 sz="2800">
                <a:latin typeface="Times New Roman" pitchFamily="18" charset="0"/>
              </a:rPr>
              <a:t>10 с</a:t>
            </a:r>
            <a:r>
              <a:rPr lang="ru-RU" sz="2800" baseline="30000">
                <a:latin typeface="Times New Roman" pitchFamily="18" charset="0"/>
              </a:rPr>
              <a:t>-1	</a:t>
            </a:r>
            <a:endParaRPr lang="ru-RU" sz="2800">
              <a:latin typeface="Times New Roman" pitchFamily="18" charset="0"/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ru-RU" sz="2800">
                <a:latin typeface="Times New Roman" pitchFamily="18" charset="0"/>
              </a:rPr>
              <a:t>10</a:t>
            </a:r>
            <a:r>
              <a:rPr lang="ru-RU" sz="2800" baseline="30000">
                <a:latin typeface="Times New Roman" pitchFamily="18" charset="0"/>
              </a:rPr>
              <a:t>-12 </a:t>
            </a:r>
            <a:r>
              <a:rPr lang="ru-RU" sz="2800">
                <a:latin typeface="Times New Roman" pitchFamily="18" charset="0"/>
              </a:rPr>
              <a:t>с</a:t>
            </a:r>
            <a:r>
              <a:rPr lang="ru-RU" sz="2800" baseline="30000">
                <a:latin typeface="Times New Roman" pitchFamily="18" charset="0"/>
              </a:rPr>
              <a:t>-1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800"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800">
                <a:latin typeface="Times New Roman" pitchFamily="18" charset="0"/>
              </a:rPr>
              <a:t>/2 с</a:t>
            </a:r>
            <a:r>
              <a:rPr lang="ru-RU" sz="2800" baseline="30000">
                <a:latin typeface="Times New Roman" pitchFamily="18" charset="0"/>
              </a:rPr>
              <a:t>-1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800">
                <a:latin typeface="Times New Roman" pitchFamily="18" charset="0"/>
              </a:rPr>
              <a:t>3</a:t>
            </a:r>
            <a:r>
              <a:rPr lang="ru-RU" sz="2800" baseline="30000">
                <a:latin typeface="Times New Roman" pitchFamily="18" charset="0"/>
              </a:rPr>
              <a:t>.</a:t>
            </a:r>
            <a:r>
              <a:rPr lang="ru-RU" sz="2800">
                <a:latin typeface="Times New Roman" pitchFamily="18" charset="0"/>
              </a:rPr>
              <a:t>10</a:t>
            </a:r>
            <a:r>
              <a:rPr lang="ru-RU" sz="2800" baseline="30000">
                <a:latin typeface="Times New Roman" pitchFamily="18" charset="0"/>
              </a:rPr>
              <a:t>-4 </a:t>
            </a:r>
            <a:r>
              <a:rPr lang="ru-RU" sz="2800">
                <a:latin typeface="Times New Roman" pitchFamily="18" charset="0"/>
              </a:rPr>
              <a:t>с</a:t>
            </a:r>
            <a:r>
              <a:rPr lang="ru-RU" sz="2800" baseline="30000">
                <a:latin typeface="Times New Roman" pitchFamily="18" charset="0"/>
              </a:rPr>
              <a:t>-1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715375" cy="868363"/>
          </a:xfrm>
        </p:spPr>
        <p:txBody>
          <a:bodyPr/>
          <a:lstStyle/>
          <a:p>
            <a:r>
              <a:rPr lang="ru-RU" sz="3200" dirty="0" smtClean="0"/>
              <a:t>Скорость распространения электромагнитных волн</a:t>
            </a:r>
            <a:endParaRPr lang="ru-RU" sz="3200" b="1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71563" y="2428875"/>
            <a:ext cx="6858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ru-RU" sz="3200">
                <a:latin typeface="Times New Roman" pitchFamily="18" charset="0"/>
              </a:rPr>
              <a:t>имеет максимальное значение в вакууме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3200">
                <a:latin typeface="Times New Roman" pitchFamily="18" charset="0"/>
              </a:rPr>
              <a:t>имеет максимальное значение в диэлектриках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3200">
                <a:latin typeface="Times New Roman" pitchFamily="18" charset="0"/>
              </a:rPr>
              <a:t>имеет максимальное значение в металлах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3200">
                <a:latin typeface="Times New Roman" pitchFamily="18" charset="0"/>
              </a:rPr>
              <a:t>одинакова в любых средах </a:t>
            </a:r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0" y="1214438"/>
            <a:ext cx="7143750" cy="3857625"/>
          </a:xfrm>
        </p:spPr>
        <p:txBody>
          <a:bodyPr rtlCol="0">
            <a:normAutofit/>
          </a:bodyPr>
          <a:lstStyle/>
          <a:p>
            <a:pPr marL="895350" indent="-8683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Изучение  основных понятий, графиков и формул, связанных с электромагнитными колебаниями и волнами</a:t>
            </a:r>
          </a:p>
          <a:p>
            <a:pPr marL="895350" indent="-86836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2428875" cy="928687"/>
          </a:xfrm>
        </p:spPr>
        <p:txBody>
          <a:bodyPr/>
          <a:lstStyle/>
          <a:p>
            <a:pPr marL="809625" indent="-809625" algn="l">
              <a:tabLst>
                <a:tab pos="895350" algn="l"/>
              </a:tabLst>
            </a:pPr>
            <a:r>
              <a:rPr lang="ru-RU" sz="3200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ru-RU" smtClean="0"/>
              <a:t>Переменный ток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357812"/>
          </a:xfrm>
        </p:spPr>
        <p:txBody>
          <a:bodyPr/>
          <a:lstStyle/>
          <a:p>
            <a:r>
              <a:rPr lang="ru-RU" smtClean="0"/>
              <a:t>Если плоская рамка площади </a:t>
            </a:r>
            <a:r>
              <a:rPr lang="ru-RU" b="1" i="1" smtClean="0">
                <a:solidFill>
                  <a:srgbClr val="FF0000"/>
                </a:solidFill>
              </a:rPr>
              <a:t>S</a:t>
            </a:r>
            <a:r>
              <a:rPr lang="ru-RU" smtClean="0"/>
              <a:t> равномерно вращается с частотой </a:t>
            </a:r>
            <a:r>
              <a:rPr lang="ru-RU" b="1" i="1" smtClean="0">
                <a:solidFill>
                  <a:srgbClr val="FF0000"/>
                </a:solidFill>
              </a:rPr>
              <a:t>f</a:t>
            </a:r>
            <a:r>
              <a:rPr lang="ru-RU" smtClean="0"/>
              <a:t> оборотов в секунду в однородном магнитном поле с индукцией то магнитный поток </a:t>
            </a:r>
            <a:r>
              <a:rPr lang="ru-RU" b="1" i="1" smtClean="0">
                <a:solidFill>
                  <a:srgbClr val="FF0000"/>
                </a:solidFill>
              </a:rPr>
              <a:t>Φ</a:t>
            </a:r>
            <a:r>
              <a:rPr lang="ru-RU" smtClean="0"/>
              <a:t>, пронизывающий рамку периодически изменяется во времени</a:t>
            </a:r>
          </a:p>
          <a:p>
            <a:pPr algn="ctr"/>
            <a:r>
              <a:rPr lang="pt-BR" b="1" i="1" smtClean="0">
                <a:solidFill>
                  <a:srgbClr val="FF0000"/>
                </a:solidFill>
              </a:rPr>
              <a:t>Φ(t) = B ∙ S cos (2πft)</a:t>
            </a:r>
            <a:r>
              <a:rPr lang="pt-BR" smtClean="0"/>
              <a:t>. </a:t>
            </a:r>
            <a:endParaRPr lang="ru-RU" smtClean="0"/>
          </a:p>
          <a:p>
            <a:r>
              <a:rPr lang="ru-RU" smtClean="0"/>
              <a:t>В соответствии с законом электромагнитной индукции Фарадея на концах рамки появится переменное напряжение.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Получение переменного индукционного тока</a:t>
            </a: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0" y="2143125"/>
            <a:ext cx="91440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Посмотрите 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фильм по адресу: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hlinkClick r:id="rId2"/>
              </a:rPr>
              <a:t>http://school-collection.edu.ru/catalog/res/d67bc6fb-694a-4f85-95ba-e572ae399a54/view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hlinkClick r:id="rId2"/>
              </a:rPr>
              <a:t>/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7143750" cy="928688"/>
          </a:xfrm>
        </p:spPr>
        <p:txBody>
          <a:bodyPr/>
          <a:lstStyle/>
          <a:p>
            <a:r>
              <a:rPr lang="ru-RU" smtClean="0"/>
              <a:t>Переменный ток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88"/>
            <a:ext cx="4786313" cy="5929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Периодические</a:t>
            </a:r>
            <a:r>
              <a:rPr lang="ru-RU" b="1" dirty="0" smtClean="0"/>
              <a:t> или почти периодические </a:t>
            </a:r>
            <a:r>
              <a:rPr lang="ru-RU" b="1" dirty="0" smtClean="0">
                <a:solidFill>
                  <a:srgbClr val="FF0000"/>
                </a:solidFill>
              </a:rPr>
              <a:t>изменения заряда, силы тока и напряжения</a:t>
            </a:r>
            <a:r>
              <a:rPr lang="ru-RU" b="1" dirty="0" smtClean="0"/>
              <a:t> называются </a:t>
            </a:r>
            <a:r>
              <a:rPr lang="ru-RU" b="1" dirty="0" smtClean="0">
                <a:solidFill>
                  <a:srgbClr val="FF0000"/>
                </a:solidFill>
              </a:rPr>
              <a:t>электромагнитными колебаниями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Обычно эти колебания происходят с очень большой частотой, значительно превышающей частоту механических колебаний: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i="1" dirty="0" smtClean="0">
                <a:solidFill>
                  <a:srgbClr val="FF0000"/>
                </a:solidFill>
                <a:cs typeface="Arial" charset="0"/>
              </a:rPr>
              <a:t>٧</a:t>
            </a:r>
            <a:r>
              <a:rPr lang="ru-RU" sz="40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cs typeface="Arial" charset="0"/>
              </a:rPr>
              <a:t>= 50 Гц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928688"/>
            <a:ext cx="4143375" cy="2500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их наблюдения и исследования самым подходящим прибором является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электронный осциллограф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286125"/>
            <a:ext cx="2463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29375" cy="1214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 энергии в электрогенераторах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AutoShape 2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59" name="AutoShape 4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60" name="AutoShape 6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5066" name="Picture 10" descr="http://www.1723.ru/photo/turbinka/turbinka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14313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14" descr="http://img.alibaba.com/photo/489824886/Hydraulic_Power_Plant_Construction_Impulse_Turbine_generator_un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286000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2" name="Picture 16" descr="http://arya1984.files.wordpress.com/2010/02/gas-turbine-1489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14688"/>
            <a:ext cx="2657475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8" descr="http://uaprom-image.s3.amazonaws.com/620605_w640_h640_post507311368112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429125"/>
            <a:ext cx="2678113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6357938" cy="5643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электрогенераторах осуществляется </a:t>
            </a:r>
            <a:r>
              <a:rPr lang="ru-RU" b="1" dirty="0" smtClean="0">
                <a:solidFill>
                  <a:srgbClr val="FF0000"/>
                </a:solidFill>
              </a:rPr>
              <a:t>преобразование механической энергии в электрическую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Генераторы приводятся во вращение с помощью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паровых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гидравлических</a:t>
            </a:r>
            <a:r>
              <a:rPr lang="ru-RU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газовых турбин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двигателей внутреннего сгорания</a:t>
            </a:r>
            <a:r>
              <a:rPr lang="ru-RU" dirty="0" smtClean="0"/>
              <a:t> и других первичных двигателей.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James Clerk Maxwell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0" y="785813"/>
            <a:ext cx="23812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6786563" cy="857250"/>
          </a:xfrm>
        </p:spPr>
        <p:txBody>
          <a:bodyPr/>
          <a:lstStyle/>
          <a:p>
            <a:r>
              <a:rPr lang="ru-RU" smtClean="0"/>
              <a:t>Электромагнитное 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6715125" cy="59293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ЭЛЕКТРОМАГНИТНОЕ ПОЛЕ</a:t>
            </a:r>
            <a:r>
              <a:rPr lang="ru-RU" dirty="0" smtClean="0"/>
              <a:t> - это порождающие друг друга </a:t>
            </a:r>
            <a:r>
              <a:rPr lang="ru-RU" b="1" dirty="0" smtClean="0">
                <a:solidFill>
                  <a:srgbClr val="FF0000"/>
                </a:solidFill>
              </a:rPr>
              <a:t>переменные электрические и магнитные поля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электромагнитного поля создана </a:t>
            </a:r>
            <a:r>
              <a:rPr lang="ru-RU" b="1" dirty="0" smtClean="0">
                <a:solidFill>
                  <a:srgbClr val="FF0000"/>
                </a:solidFill>
              </a:rPr>
              <a:t>Джеймсом Максвеллом </a:t>
            </a:r>
            <a:r>
              <a:rPr lang="ru-RU" dirty="0" smtClean="0"/>
              <a:t>в 1865 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b="1" dirty="0" smtClean="0">
                <a:solidFill>
                  <a:srgbClr val="FF0000"/>
                </a:solidFill>
              </a:rPr>
              <a:t>электрические заряды движутся с ускорением</a:t>
            </a:r>
            <a:r>
              <a:rPr lang="ru-RU" dirty="0" smtClean="0"/>
              <a:t>, то создаваемое ими </a:t>
            </a:r>
            <a:r>
              <a:rPr lang="ru-RU" b="1" dirty="0" smtClean="0"/>
              <a:t>электрическое поле периодически меняется </a:t>
            </a:r>
            <a:r>
              <a:rPr lang="ru-RU" dirty="0" smtClean="0"/>
              <a:t>и само </a:t>
            </a:r>
            <a:r>
              <a:rPr lang="ru-RU" b="1" dirty="0" smtClean="0">
                <a:solidFill>
                  <a:srgbClr val="FF0000"/>
                </a:solidFill>
              </a:rPr>
              <a:t>создает</a:t>
            </a:r>
            <a:r>
              <a:rPr lang="ru-RU" dirty="0" smtClean="0"/>
              <a:t> в пространстве </a:t>
            </a:r>
            <a:r>
              <a:rPr lang="ru-RU" b="1" dirty="0" smtClean="0">
                <a:solidFill>
                  <a:srgbClr val="FF0000"/>
                </a:solidFill>
              </a:rPr>
              <a:t>переменное магнитное поле </a:t>
            </a:r>
            <a:r>
              <a:rPr lang="ru-RU" dirty="0" smtClean="0"/>
              <a:t>и т.д.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0" y="3214688"/>
            <a:ext cx="2571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Джеймс Клерк Ма́ксвелл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13 июня 1831</a:t>
            </a:r>
            <a:r>
              <a:rPr lang="ru-RU" sz="2400">
                <a:latin typeface="Times New Roman" pitchFamily="18" charset="0"/>
              </a:rPr>
              <a:t>, </a:t>
            </a:r>
            <a:r>
              <a:rPr lang="ru-RU" sz="1600">
                <a:latin typeface="Times New Roman" pitchFamily="18" charset="0"/>
              </a:rPr>
              <a:t>Эдинбург, Шотландия</a:t>
            </a:r>
            <a:r>
              <a:rPr lang="ru-RU" sz="2400">
                <a:latin typeface="Times New Roman" pitchFamily="18" charset="0"/>
              </a:rPr>
              <a:t> —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5 ноября 1879</a:t>
            </a:r>
            <a:r>
              <a:rPr lang="ru-RU" sz="2400">
                <a:latin typeface="Times New Roman" pitchFamily="18" charset="0"/>
              </a:rPr>
              <a:t>, </a:t>
            </a:r>
            <a:r>
              <a:rPr lang="ru-RU" sz="1600">
                <a:latin typeface="Times New Roman" pitchFamily="18" charset="0"/>
              </a:rPr>
              <a:t>Кембридж, Англия</a:t>
            </a:r>
            <a:r>
              <a:rPr lang="ru-RU" sz="2400">
                <a:latin typeface="Times New Roman" pitchFamily="18" charset="0"/>
              </a:rPr>
              <a:t>) — британский физик, математик и механик.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r>
              <a:rPr lang="ru-RU" smtClean="0"/>
              <a:t>Электромагнитное 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40005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Источниками электромагнитного поля </a:t>
            </a:r>
            <a:r>
              <a:rPr lang="ru-RU" smtClean="0"/>
              <a:t>могут быть:</a:t>
            </a:r>
          </a:p>
          <a:p>
            <a:r>
              <a:rPr lang="ru-RU" smtClean="0"/>
              <a:t>- </a:t>
            </a:r>
            <a:r>
              <a:rPr lang="ru-RU" b="1" smtClean="0">
                <a:solidFill>
                  <a:srgbClr val="FF0000"/>
                </a:solidFill>
              </a:rPr>
              <a:t>движущийся магнит</a:t>
            </a:r>
            <a:r>
              <a:rPr lang="ru-RU" smtClean="0"/>
              <a:t>;</a:t>
            </a:r>
          </a:p>
          <a:p>
            <a:r>
              <a:rPr lang="ru-RU" smtClean="0"/>
              <a:t>- </a:t>
            </a:r>
            <a:r>
              <a:rPr lang="ru-RU" b="1" smtClean="0">
                <a:solidFill>
                  <a:srgbClr val="FF0000"/>
                </a:solidFill>
              </a:rPr>
              <a:t>электрический заряд, движущийся с ускорением </a:t>
            </a:r>
            <a:r>
              <a:rPr lang="ru-RU" smtClean="0"/>
              <a:t>или </a:t>
            </a:r>
            <a:r>
              <a:rPr lang="ru-RU" b="1" smtClean="0">
                <a:solidFill>
                  <a:srgbClr val="FF0000"/>
                </a:solidFill>
              </a:rPr>
              <a:t>колеблющийся</a:t>
            </a:r>
            <a:r>
              <a:rPr lang="ru-RU" smtClean="0"/>
              <a:t>.</a:t>
            </a:r>
          </a:p>
        </p:txBody>
      </p:sp>
      <p:pic>
        <p:nvPicPr>
          <p:cNvPr id="26627" name="Picture 2" descr="http://class-fizika.narod.ru/9_class/34/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4214813"/>
            <a:ext cx="6824662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ая выноска 4"/>
          <p:cNvSpPr/>
          <p:nvPr/>
        </p:nvSpPr>
        <p:spPr>
          <a:xfrm>
            <a:off x="428625" y="785813"/>
            <a:ext cx="8286750" cy="3214687"/>
          </a:xfrm>
          <a:prstGeom prst="wedgeRectCallout">
            <a:avLst>
              <a:gd name="adj1" fmla="val 6405"/>
              <a:gd name="adj2" fmla="val 6203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Колебания электрических зарядов </a:t>
            </a:r>
            <a:r>
              <a:rPr lang="ru-RU" sz="3200" dirty="0">
                <a:solidFill>
                  <a:schemeClr val="tx1"/>
                </a:solidFill>
              </a:rPr>
              <a:t>сопровождаются электромагнитным излучением, имеющим </a:t>
            </a:r>
            <a:r>
              <a:rPr lang="ru-RU" sz="3200" b="1" dirty="0">
                <a:solidFill>
                  <a:srgbClr val="FF0000"/>
                </a:solidFill>
              </a:rPr>
              <a:t>частоту</a:t>
            </a:r>
            <a:r>
              <a:rPr lang="ru-RU" sz="3200" dirty="0"/>
              <a:t>, </a:t>
            </a:r>
            <a:r>
              <a:rPr lang="ru-RU" sz="3200" b="1" dirty="0">
                <a:solidFill>
                  <a:srgbClr val="FF0000"/>
                </a:solidFill>
              </a:rPr>
              <a:t>равную частоте колебаний зарядов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r>
              <a:rPr lang="ru-RU" smtClean="0"/>
              <a:t>Электромагнитные волны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15375" cy="27146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Электромагнитные волны </a:t>
            </a:r>
            <a:r>
              <a:rPr lang="ru-RU" dirty="0" smtClean="0"/>
              <a:t>– это </a:t>
            </a:r>
            <a:r>
              <a:rPr lang="ru-RU" b="1" dirty="0" smtClean="0"/>
              <a:t>распространяющиеся в пространстве электромагнитные колебания</a:t>
            </a:r>
            <a:r>
              <a:rPr lang="ru-RU" dirty="0" smtClean="0"/>
              <a:t>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Они </a:t>
            </a:r>
            <a:r>
              <a:rPr lang="ru-RU" b="1" dirty="0" smtClean="0">
                <a:solidFill>
                  <a:srgbClr val="FF0000"/>
                </a:solidFill>
              </a:rPr>
              <a:t>поперечны</a:t>
            </a:r>
            <a:r>
              <a:rPr lang="ru-RU" dirty="0" smtClean="0"/>
              <a:t>, то есть векторы и перпендикулярны и друг другу, и направлению распространения волны.</a:t>
            </a:r>
            <a:endParaRPr lang="ru-RU" dirty="0"/>
          </a:p>
        </p:txBody>
      </p:sp>
      <p:pic>
        <p:nvPicPr>
          <p:cNvPr id="4" name="EMW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643313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467</Words>
  <PresentationFormat>Экран (4:3)</PresentationFormat>
  <Paragraphs>66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ЭЛЕКТРОМАГНИТНЫЕ КОЛЕБАНИЯ И ВОЛНЫ  </vt:lpstr>
      <vt:lpstr>Цель:</vt:lpstr>
      <vt:lpstr>Переменный ток</vt:lpstr>
      <vt:lpstr>Получение переменного индукционного тока</vt:lpstr>
      <vt:lpstr>Переменный ток</vt:lpstr>
      <vt:lpstr>Преобразования энергии в электрогенераторах</vt:lpstr>
      <vt:lpstr>Электромагнитное поле</vt:lpstr>
      <vt:lpstr>Электромагнитное поле</vt:lpstr>
      <vt:lpstr>Электромагнитные волны</vt:lpstr>
      <vt:lpstr>Скорость распространения электромагнитных волн</vt:lpstr>
      <vt:lpstr>Получение электромагнитных колебаний</vt:lpstr>
      <vt:lpstr>Заряженная частица излучает электромагнитные волны, если</vt:lpstr>
      <vt:lpstr>Какое из перечисленных ниже свойств света подтверждает его волновые свойства?</vt:lpstr>
      <vt:lpstr>Колебания электрического поля в электромагнитной волне описывается уравнением  E = 10cos(10-12t + /2). Определите циклическую частоту    колебаний.</vt:lpstr>
      <vt:lpstr>Скорость распространения электромагнитных волн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Камардина И А</cp:lastModifiedBy>
  <cp:revision>137</cp:revision>
  <dcterms:modified xsi:type="dcterms:W3CDTF">2020-03-23T06:54:35Z</dcterms:modified>
</cp:coreProperties>
</file>