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1" r:id="rId5"/>
    <p:sldId id="276" r:id="rId6"/>
    <p:sldId id="258" r:id="rId7"/>
    <p:sldId id="270" r:id="rId8"/>
    <p:sldId id="259" r:id="rId9"/>
    <p:sldId id="272" r:id="rId10"/>
    <p:sldId id="273" r:id="rId11"/>
    <p:sldId id="274" r:id="rId12"/>
    <p:sldId id="275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77" r:id="rId22"/>
    <p:sldId id="268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izmat.by/kursy/dinamika/sily" TargetMode="External"/><Relationship Id="rId2" Type="http://schemas.openxmlformats.org/officeDocument/2006/relationships/hyperlink" Target="http://fizmat.by/kursy/jelektrichestvo/Kulo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0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1%82%D0%B5%D0%BC%D0%B0%D1%82%D0%B8%D1%87%D0%B5%D1%81%D0%BA%D0%B8%D0%B5_%D0%BD%D0%B0%D1%87%D0%B0%D0%BB%D0%B0_%D0%BD%D0%B0%D1%82%D1%83%D1%80%D0%B0%D0%BB%D1%8C%D0%BD%D0%BE%D0%B9_%D1%84%D0%B8%D0%BB%D0%BE%D1%81%D0%BE%D1%84%D0%B8%D0%B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1687_%D0%B3%D0%BE%D0%B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Петр </a:t>
            </a:r>
            <a:r>
              <a:rPr lang="ru-RU" sz="2400" b="1" dirty="0" err="1"/>
              <a:t>Капица</a:t>
            </a:r>
            <a:endParaRPr lang="ru-RU" sz="2400" b="1" dirty="0"/>
          </a:p>
          <a:p>
            <a:r>
              <a:rPr lang="ru-RU" sz="2400" b="1" dirty="0"/>
              <a:t>Советский инженер, физик, академик АН СССР, лауреат Нобелевской премии по физике (1978</a:t>
            </a:r>
            <a:r>
              <a:rPr lang="ru-RU" sz="2400" b="1" dirty="0" smtClean="0"/>
              <a:t>).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74111" y="343103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Человек молод, когда он еще не боится делать глупости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048" y="43832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Главный признак таланта — это когда человек знает, чего он хочет.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55892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Свобода творчества — свобода делать ошибки.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27687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white"/>
                </a:solidFill>
              </a:rPr>
              <a:t>Ничто не мешает человеку завтра стать умнее, чем он был вчера.</a:t>
            </a:r>
          </a:p>
        </p:txBody>
      </p:sp>
      <p:pic>
        <p:nvPicPr>
          <p:cNvPr id="11266" name="Picture 2" descr="https://i.ytimg.com/vi/0A9ahhGB9sk/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73" y="202239"/>
            <a:ext cx="3920238" cy="29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Вес </a:t>
            </a:r>
            <a:r>
              <a:rPr lang="ru-RU" b="1" dirty="0" smtClean="0"/>
              <a:t>тела</a:t>
            </a:r>
          </a:p>
          <a:p>
            <a:endParaRPr lang="ru-RU" b="1" dirty="0"/>
          </a:p>
          <a:p>
            <a:pPr algn="just"/>
            <a:r>
              <a:rPr lang="ru-RU" dirty="0"/>
              <a:t>Вес тела - это сила, с которой предмет воздействует на опору. Вы скажете, так это же сила тяжести! Путаница происходит в следующем: действительно часто вес тела равен силе тяжести, но это силы совершенно разные. Сила тяжести - сила, которая возникает в результате взаимодействия с Землей. Вес - результат взаимодействия с опорой. Сила тяжести приложена в центре тяжести предмета, вес же - сила, которая приложена на опору (не на предмет)!</a:t>
            </a:r>
          </a:p>
        </p:txBody>
      </p:sp>
      <p:pic>
        <p:nvPicPr>
          <p:cNvPr id="6146" name="Picture 2" descr="http://msk.edu.ua/ivk/Fizika/Konspekt/sili_v_prirode/im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6565"/>
            <a:ext cx="48387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5246" y="5157192"/>
            <a:ext cx="8412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Определить направление ускорения возможно, если определить, куда направлена </a:t>
            </a:r>
            <a:r>
              <a:rPr lang="ru-RU" dirty="0" smtClean="0"/>
              <a:t>равнодействующая сила</a:t>
            </a:r>
            <a:endParaRPr lang="ru-RU" dirty="0"/>
          </a:p>
          <a:p>
            <a:pPr algn="just"/>
            <a:r>
              <a:rPr lang="ru-RU" dirty="0"/>
              <a:t>Обратите внимание, вес - сила, измеряется в Ньютонах. Как верно ответить на вопрос: "Сколько ты весишь"? Мы отвечаем 50 кг, называя не вес, а свою массу! В этом примере, наш вес равен силе тяжести, то есть примерно 500Н!</a:t>
            </a:r>
          </a:p>
        </p:txBody>
      </p:sp>
    </p:spTree>
    <p:extLst>
      <p:ext uri="{BB962C8B-B14F-4D97-AF65-F5344CB8AC3E}">
        <p14:creationId xmlns:p14="http://schemas.microsoft.com/office/powerpoint/2010/main" val="100049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Сила </a:t>
            </a:r>
            <a:r>
              <a:rPr lang="ru-RU" b="1" dirty="0" smtClean="0"/>
              <a:t>Архимеда</a:t>
            </a:r>
          </a:p>
          <a:p>
            <a:endParaRPr lang="ru-RU" b="1" dirty="0"/>
          </a:p>
          <a:p>
            <a:pPr algn="just"/>
            <a:r>
              <a:rPr lang="ru-RU" dirty="0"/>
              <a:t>Сила возникает в результате взаимодействия тела с жидкость (газом), при его погружении в жидкость (или газ). Эта сила выталкивает тело из воды (газа). Поэтому направлена вертикально вверх (выталкивает). Определяется по формуле:</a:t>
            </a:r>
          </a:p>
        </p:txBody>
      </p:sp>
      <p:pic>
        <p:nvPicPr>
          <p:cNvPr id="7170" name="Picture 2" descr="http://msk.edu.ua/ivk/Fizika/Konspekt/sili_v_prirode/form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853363" cy="221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sk.edu.ua/ivk/Fizika/Konspekt/sili_v_prirode/im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2736304" cy="103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6424" y="2360224"/>
            <a:ext cx="4599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воздухе силой Архимеда пренебрегаем.</a:t>
            </a:r>
          </a:p>
          <a:p>
            <a:pPr algn="just"/>
            <a:r>
              <a:rPr lang="ru-RU" dirty="0"/>
              <a:t>Если сила Архимеда равна силе тяжести, тело плавает. Если сила Архимеда больше, то оно поднимается на поверхность жидкости, если меньше - тонет.</a:t>
            </a:r>
          </a:p>
        </p:txBody>
      </p:sp>
      <p:pic>
        <p:nvPicPr>
          <p:cNvPr id="7174" name="Picture 6" descr="http://msk.edu.ua/ivk/Fizika/Konspekt/sili_v_prirode/im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7" y="4438211"/>
            <a:ext cx="411312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Электрические </a:t>
            </a:r>
            <a:r>
              <a:rPr lang="ru-RU" b="1" dirty="0" smtClean="0"/>
              <a:t>силы</a:t>
            </a:r>
          </a:p>
          <a:p>
            <a:endParaRPr lang="ru-RU" b="1" dirty="0"/>
          </a:p>
          <a:p>
            <a:r>
              <a:rPr lang="ru-RU" dirty="0"/>
              <a:t>Существуют силы электрического происхождения. Возникают при наличии электрического заряда. Эти силы, такие как </a:t>
            </a:r>
            <a:r>
              <a:rPr lang="ru-RU" u="sng" dirty="0">
                <a:hlinkClick r:id="rId2"/>
              </a:rPr>
              <a:t>сила Кулона</a:t>
            </a:r>
            <a:r>
              <a:rPr lang="ru-RU" dirty="0"/>
              <a:t>, </a:t>
            </a:r>
            <a:r>
              <a:rPr lang="ru-RU" u="sng" dirty="0">
                <a:hlinkClick r:id="rId3"/>
              </a:rPr>
              <a:t>сила Ампера</a:t>
            </a:r>
            <a:r>
              <a:rPr lang="ru-RU" dirty="0"/>
              <a:t>, </a:t>
            </a:r>
            <a:r>
              <a:rPr lang="ru-RU" u="sng" dirty="0">
                <a:hlinkClick r:id="rId3"/>
              </a:rPr>
              <a:t>сила Лоренца</a:t>
            </a:r>
            <a:r>
              <a:rPr lang="ru-RU" dirty="0"/>
              <a:t>,</a:t>
            </a:r>
          </a:p>
        </p:txBody>
      </p:sp>
      <p:pic>
        <p:nvPicPr>
          <p:cNvPr id="8194" name="Picture 2" descr="http://fizmat.by/pic/PHYS/page103/im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257788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izmat.by/pic/PHYS/page103/im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51339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fizmat.by/pic/PHYS/page103/im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52" y="4221088"/>
            <a:ext cx="153353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Плоская система сил, проекция </a:t>
            </a:r>
            <a:r>
              <a:rPr lang="ru-RU" dirty="0"/>
              <a:t>силы на </a:t>
            </a:r>
            <a:r>
              <a:rPr lang="ru-RU" dirty="0" smtClean="0"/>
              <a:t>плоскость.</a:t>
            </a:r>
          </a:p>
          <a:p>
            <a:endParaRPr lang="ru-RU" dirty="0" smtClean="0"/>
          </a:p>
          <a:p>
            <a:r>
              <a:rPr lang="ru-RU" dirty="0" smtClean="0"/>
              <a:t>Плоская система сил – система сил, расположенных в одной плоскости. </a:t>
            </a:r>
          </a:p>
          <a:p>
            <a:r>
              <a:rPr lang="ru-RU" dirty="0" smtClean="0"/>
              <a:t>В технической механике чаще всего рассматривается сходящаяся система сил.</a:t>
            </a:r>
          </a:p>
          <a:p>
            <a:r>
              <a:rPr lang="ru-RU" dirty="0" smtClean="0"/>
              <a:t>Сходящаяся система сил, это система сил действующих на тело в которой линии действия всех сил пересекаются в одной точке.</a:t>
            </a:r>
            <a:endParaRPr lang="ru-RU" dirty="0"/>
          </a:p>
        </p:txBody>
      </p:sp>
      <p:pic>
        <p:nvPicPr>
          <p:cNvPr id="4" name="Picture 2" descr="C:\Users\Сергей\Dropbox\ПРЕПОДАВАТЕЛЬ\ОТКРЫТЫЙ УРОК\Открытый урок по ТЕх мех\22. Основы теоретической механики\Плоская система сил  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6866728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44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67744" y="5733256"/>
            <a:ext cx="3672408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04664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Проекцией</a:t>
            </a:r>
            <a:r>
              <a:rPr lang="ru-RU" dirty="0" smtClean="0"/>
              <a:t> </a:t>
            </a:r>
            <a:r>
              <a:rPr lang="ru-RU" b="1" dirty="0" smtClean="0"/>
              <a:t>силы</a:t>
            </a:r>
            <a:r>
              <a:rPr lang="ru-RU" dirty="0" smtClean="0"/>
              <a:t> </a:t>
            </a:r>
            <a:r>
              <a:rPr lang="ru-RU" b="1" dirty="0" smtClean="0"/>
              <a:t>на</a:t>
            </a:r>
            <a:r>
              <a:rPr lang="ru-RU" dirty="0" smtClean="0"/>
              <a:t> </a:t>
            </a:r>
            <a:r>
              <a:rPr lang="ru-RU" b="1" dirty="0" smtClean="0"/>
              <a:t>ось</a:t>
            </a:r>
            <a:r>
              <a:rPr lang="ru-RU" dirty="0" smtClean="0"/>
              <a:t> называется скалярная величина, равная длине отрезка, заключенного между </a:t>
            </a:r>
            <a:r>
              <a:rPr lang="ru-RU" b="1" dirty="0" smtClean="0"/>
              <a:t>проекциями</a:t>
            </a:r>
            <a:r>
              <a:rPr lang="ru-RU" dirty="0" smtClean="0"/>
              <a:t> начала и конца </a:t>
            </a:r>
            <a:r>
              <a:rPr lang="ru-RU" b="1" dirty="0" smtClean="0"/>
              <a:t>силы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Сергей\Dropbox\ПРЕПОДАВАТЕЛЬ\ОТКРЫТЫЙ УРОК\Открытый урок по ТЕх мех\22. Основы теоретической механики\Проекция силы на оси 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340768"/>
            <a:ext cx="5328592" cy="4296447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699792" y="5877272"/>
          <a:ext cx="2784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Формула" r:id="rId4" imgW="1054100" imgH="241300" progId="Equation.3">
                  <p:embed/>
                </p:oleObj>
              </mc:Choice>
              <mc:Fallback>
                <p:oleObj name="Формула" r:id="rId4" imgW="1054100" imgH="2413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877272"/>
                        <a:ext cx="27844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7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56590" y="4340608"/>
            <a:ext cx="4752528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32656"/>
            <a:ext cx="55446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3. Определение </a:t>
            </a:r>
            <a:r>
              <a:rPr lang="ru-RU" dirty="0"/>
              <a:t>равнодействующей плоской </a:t>
            </a:r>
            <a:r>
              <a:rPr lang="ru-RU" dirty="0" smtClean="0"/>
              <a:t>системы</a:t>
            </a:r>
          </a:p>
          <a:p>
            <a:pPr lvl="0"/>
            <a:endParaRPr lang="ru-RU" dirty="0" smtClean="0"/>
          </a:p>
          <a:p>
            <a:pPr lvl="0" algn="just"/>
            <a:r>
              <a:rPr lang="ru-RU" dirty="0" smtClean="0"/>
              <a:t>Равнодействующая – сила</a:t>
            </a:r>
            <a:r>
              <a:rPr lang="ru-RU" dirty="0"/>
              <a:t>, действие которой </a:t>
            </a:r>
            <a:r>
              <a:rPr lang="ru-RU" dirty="0" smtClean="0"/>
              <a:t>заменяют </a:t>
            </a:r>
            <a:r>
              <a:rPr lang="ru-RU" dirty="0"/>
              <a:t>действие всех сил, приложенных к телу. Или, другими словами, равнодействующая всех сил, приложенных к телу, равна векторной сумме этих сил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Способы определения равнодействующей:</a:t>
            </a:r>
          </a:p>
          <a:p>
            <a:pPr marL="342900" lvl="0" indent="-342900">
              <a:buAutoNum type="arabicPeriod"/>
            </a:pPr>
            <a:r>
              <a:rPr lang="ru-RU" dirty="0" smtClean="0"/>
              <a:t>Геометрический</a:t>
            </a:r>
          </a:p>
          <a:p>
            <a:pPr marL="342900" lvl="0" indent="-342900">
              <a:buAutoNum type="arabicPeriod"/>
            </a:pPr>
            <a:r>
              <a:rPr lang="ru-RU" dirty="0" smtClean="0"/>
              <a:t>Аналитической </a:t>
            </a:r>
            <a:endParaRPr lang="ru-RU" dirty="0"/>
          </a:p>
        </p:txBody>
      </p:sp>
      <p:pic>
        <p:nvPicPr>
          <p:cNvPr id="9218" name="Picture 2" descr="C:\Users\Сергей\Dropbox\ПРЕПОДАВАТЕЛЬ\ОТКРЫТЫЙ УРОК\Открытый урок по ТЕх мех\22. Основы теоретической механики\Равнодействующая 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052736"/>
            <a:ext cx="2122562" cy="2721233"/>
          </a:xfrm>
          <a:prstGeom prst="rect">
            <a:avLst/>
          </a:prstGeom>
          <a:noFill/>
        </p:spPr>
      </p:pic>
      <p:pic>
        <p:nvPicPr>
          <p:cNvPr id="9219" name="Picture 3" descr="C:\Users\Сергей\Dropbox\ПРЕПОДАВАТЕЛЬ\ОТКРЫТЫЙ УРОК\Открытый урок по ТЕх мех\22. Основы теоретической механики\Силовой треугольник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293096"/>
            <a:ext cx="2376265" cy="1841606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819945"/>
              </p:ext>
            </p:extLst>
          </p:nvPr>
        </p:nvGraphicFramePr>
        <p:xfrm>
          <a:off x="700606" y="4412616"/>
          <a:ext cx="414329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Формула" r:id="rId5" imgW="1803400" imgH="279400" progId="Equation.3">
                  <p:embed/>
                </p:oleObj>
              </mc:Choice>
              <mc:Fallback>
                <p:oleObj name="Формула" r:id="rId5" imgW="1803400" imgH="2794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606" y="4412616"/>
                        <a:ext cx="4143292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9552" y="5517232"/>
            <a:ext cx="3168352" cy="10081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283149"/>
              </p:ext>
            </p:extLst>
          </p:nvPr>
        </p:nvGraphicFramePr>
        <p:xfrm>
          <a:off x="899592" y="5661248"/>
          <a:ext cx="216024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Формула" r:id="rId7" imgW="914400" imgH="304800" progId="Equation.3">
                  <p:embed/>
                </p:oleObj>
              </mc:Choice>
              <mc:Fallback>
                <p:oleObj name="Формула" r:id="rId7" imgW="914400" imgH="30480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661248"/>
                        <a:ext cx="2160240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0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Сергей\Dropbox\ПРЕПОДАВАТЕЛЬ\ОТКРЫТЫЙ УРОК\Открытый урок по ТЕх мех\22. Основы теоретической механики\Параллейные силы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139" y="1910651"/>
            <a:ext cx="3841966" cy="4771673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25489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Система сил, линии действия которых </a:t>
            </a:r>
            <a:r>
              <a:rPr lang="ru-RU" dirty="0" smtClean="0"/>
              <a:t> </a:t>
            </a:r>
            <a:r>
              <a:rPr lang="ru-RU" dirty="0"/>
              <a:t>не пересекаются, называются </a:t>
            </a:r>
            <a:r>
              <a:rPr lang="ru-RU" b="1" i="1" dirty="0"/>
              <a:t>системой параллельных сил</a:t>
            </a:r>
            <a:r>
              <a:rPr lang="ru-RU" dirty="0"/>
              <a:t>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24656" y="871820"/>
            <a:ext cx="5506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F</a:t>
            </a:r>
            <a:r>
              <a:rPr lang="el-GR" sz="3200" b="1" i="1" baseline="-25000" dirty="0"/>
              <a:t>Σ</a:t>
            </a:r>
            <a:r>
              <a:rPr lang="el-GR" sz="3200" b="1" i="1" dirty="0"/>
              <a:t> = </a:t>
            </a:r>
            <a:r>
              <a:rPr lang="en-US" sz="3200" b="1" i="1" dirty="0"/>
              <a:t>F</a:t>
            </a:r>
            <a:r>
              <a:rPr lang="en-US" sz="3200" b="1" i="1" baseline="-25000" dirty="0"/>
              <a:t>1</a:t>
            </a:r>
            <a:r>
              <a:rPr lang="en-US" sz="3200" b="1" i="1" dirty="0"/>
              <a:t> + F</a:t>
            </a:r>
            <a:r>
              <a:rPr lang="en-US" sz="3200" b="1" i="1" baseline="-25000" dirty="0"/>
              <a:t>2</a:t>
            </a:r>
            <a:r>
              <a:rPr lang="en-US" sz="3200" b="1" i="1" dirty="0"/>
              <a:t>;      F</a:t>
            </a:r>
            <a:r>
              <a:rPr lang="en-US" sz="3200" b="1" i="1" baseline="-25000" dirty="0"/>
              <a:t>1</a:t>
            </a:r>
            <a:r>
              <a:rPr lang="en-US" sz="3200" b="1" i="1" dirty="0"/>
              <a:t>/F</a:t>
            </a:r>
            <a:r>
              <a:rPr lang="en-US" sz="3200" b="1" i="1" baseline="-25000" dirty="0"/>
              <a:t>2</a:t>
            </a:r>
            <a:r>
              <a:rPr lang="en-US" sz="3200" b="1" i="1" dirty="0"/>
              <a:t> = BC/AC.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300117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/>
              <a:t>F</a:t>
            </a:r>
            <a:r>
              <a:rPr lang="en-US" sz="3200" b="1" i="1" baseline="-25000" dirty="0"/>
              <a:t>1</a:t>
            </a:r>
            <a:r>
              <a:rPr lang="en-US" sz="3200" b="1" i="1" dirty="0"/>
              <a:t>/BC = F</a:t>
            </a:r>
            <a:r>
              <a:rPr lang="en-US" sz="3200" b="1" i="1" baseline="-25000" dirty="0"/>
              <a:t>2</a:t>
            </a:r>
            <a:r>
              <a:rPr lang="en-US" sz="3200" b="1" i="1" dirty="0"/>
              <a:t>/AC = F</a:t>
            </a:r>
            <a:r>
              <a:rPr lang="el-GR" sz="3200" b="1" i="1" baseline="-25000" dirty="0"/>
              <a:t>Σ</a:t>
            </a:r>
            <a:r>
              <a:rPr lang="el-GR" sz="3200" b="1" i="1" dirty="0"/>
              <a:t>/</a:t>
            </a:r>
            <a:r>
              <a:rPr lang="en-US" sz="3200" b="1" i="1" dirty="0"/>
              <a:t>AB.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379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1864" y="21999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 Момент относительно точки. Пара сил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812911"/>
            <a:ext cx="7619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Момент силы относительно точки определяется произведением модуля силы на длину перпендикуляра, опущенного из точки на линию действия силы</a:t>
            </a:r>
          </a:p>
        </p:txBody>
      </p:sp>
      <p:pic>
        <p:nvPicPr>
          <p:cNvPr id="12290" name="Picture 2" descr="http://konspekta.net/megaobuchalkaru/imgbaza/baza1/10867874508.files/image0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2808312" cy="266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1864" y="179242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Момент принято считать положительным, если сила стремится вращать тело по часовой стрелке, а отрицательным — против часовой стрелки. Когда линия действия силы проходит через данную точку, момент силы относительно этой точки равен нулю, так как в рассматриваемом случае плечо а = 0</a:t>
            </a:r>
          </a:p>
        </p:txBody>
      </p:sp>
      <p:pic>
        <p:nvPicPr>
          <p:cNvPr id="12292" name="Picture 4" descr="http://konspekta.net/megaobuchalkaru/imgbaza/baza1/10867874508.files/image0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9" y="4581128"/>
            <a:ext cx="73437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Парой </a:t>
            </a:r>
            <a:r>
              <a:rPr lang="ru-RU" dirty="0"/>
              <a:t>сил называется система двух равных по величине, противоположных по направлению и не лежащих на одной прямой сил</a:t>
            </a:r>
          </a:p>
        </p:txBody>
      </p:sp>
      <p:pic>
        <p:nvPicPr>
          <p:cNvPr id="13314" name="Picture 2" descr="Пара си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0" y="1196752"/>
            <a:ext cx="5443207" cy="17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212976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Пара сил оказывает </a:t>
            </a:r>
            <a:r>
              <a:rPr lang="ru-RU" dirty="0" smtClean="0"/>
              <a:t>вращающее</a:t>
            </a:r>
            <a:r>
              <a:rPr lang="ru-RU" dirty="0"/>
              <a:t> действие, которое может быть оценено </a:t>
            </a:r>
            <a:r>
              <a:rPr lang="ru-RU" dirty="0" smtClean="0"/>
              <a:t>моментом</a:t>
            </a:r>
            <a:r>
              <a:rPr lang="ru-RU" dirty="0"/>
              <a:t> пары:</a:t>
            </a:r>
          </a:p>
          <a:p>
            <a:endParaRPr lang="ru-RU" b="1" i="1" dirty="0" smtClean="0"/>
          </a:p>
          <a:p>
            <a:r>
              <a:rPr lang="ru-RU" b="1" i="1" dirty="0" smtClean="0"/>
              <a:t>M(F</a:t>
            </a:r>
            <a:r>
              <a:rPr lang="ru-RU" b="1" i="1" baseline="-25000" dirty="0" smtClean="0"/>
              <a:t>1</a:t>
            </a:r>
            <a:r>
              <a:rPr lang="ru-RU" b="1" i="1" dirty="0"/>
              <a:t>, F</a:t>
            </a:r>
            <a:r>
              <a:rPr lang="ru-RU" b="1" i="1" baseline="-25000" dirty="0"/>
              <a:t>2</a:t>
            </a:r>
            <a:r>
              <a:rPr lang="ru-RU" b="1" i="1" dirty="0"/>
              <a:t>) = F</a:t>
            </a:r>
            <a:r>
              <a:rPr lang="ru-RU" b="1" i="1" baseline="-25000" dirty="0"/>
              <a:t>1</a:t>
            </a:r>
            <a:r>
              <a:rPr lang="ru-RU" b="1" i="1" dirty="0"/>
              <a:t>h = F</a:t>
            </a:r>
            <a:r>
              <a:rPr lang="ru-RU" b="1" i="1" baseline="-25000" dirty="0"/>
              <a:t>2</a:t>
            </a:r>
            <a:r>
              <a:rPr lang="ru-RU" b="1" i="1" dirty="0"/>
              <a:t>h</a:t>
            </a:r>
            <a:r>
              <a:rPr lang="ru-RU" dirty="0"/>
              <a:t>,    </a:t>
            </a:r>
          </a:p>
          <a:p>
            <a:r>
              <a:rPr lang="ru-RU" dirty="0"/>
              <a:t>где </a:t>
            </a:r>
            <a:r>
              <a:rPr lang="ru-RU" b="1" i="1" dirty="0"/>
              <a:t>h</a:t>
            </a:r>
            <a:r>
              <a:rPr lang="ru-RU" dirty="0"/>
              <a:t> – </a:t>
            </a:r>
            <a:r>
              <a:rPr lang="ru-RU" dirty="0" smtClean="0"/>
              <a:t>плечо</a:t>
            </a:r>
            <a:r>
              <a:rPr lang="ru-RU" dirty="0"/>
              <a:t> пары.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973" y="4941168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Момент пары считается положительным, если силы пары стремятся повернуть плоскость, в которой они расположены, против хода часовой стрелки</a:t>
            </a:r>
          </a:p>
        </p:txBody>
      </p:sp>
    </p:spTree>
    <p:extLst>
      <p:ext uri="{BB962C8B-B14F-4D97-AF65-F5344CB8AC3E}">
        <p14:creationId xmlns:p14="http://schemas.microsoft.com/office/powerpoint/2010/main" val="4898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5. Условие равновесия плоской системы сил и определение реакции опор</a:t>
            </a:r>
          </a:p>
        </p:txBody>
      </p:sp>
      <p:pic>
        <p:nvPicPr>
          <p:cNvPr id="5121" name="Picture 1" descr="C:\Users\Сергей\Dropbox\ПРЕПОДАВАТЕЛЬ\ОТКРЫТЫЙ УРОК\Открытый урок по ТЕх мех\22. Основы теоретической механики\Условие равновесия ПССС  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98813"/>
            <a:ext cx="2304256" cy="27329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4365104"/>
            <a:ext cx="55824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Для </a:t>
            </a:r>
            <a:r>
              <a:rPr lang="ru-RU" dirty="0"/>
              <a:t>равновесия плоской системы сил, действующих на твердое тело, необходимо и достаточно, чтобы суммы проекций этих сил на каждую из двух прямоугольных осей координат, расположенных в плоскости действия сил, были равны нулю и сумма моментов этих сил относительно любой точки, находящейся в плоскости действия сил также была равна нулю.</a:t>
            </a:r>
          </a:p>
        </p:txBody>
      </p:sp>
      <p:pic>
        <p:nvPicPr>
          <p:cNvPr id="14338" name="Picture 2" descr="http://www.revers-sun.fi/wp-content/uploads/2017/07/b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4140460" cy="31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omartasatt.ru/_ph/40/6486616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3" y="4221088"/>
            <a:ext cx="273727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3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5792" y="548680"/>
            <a:ext cx="8044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Тема урока:</a:t>
            </a:r>
            <a:r>
              <a:rPr lang="ru-RU" sz="2400" dirty="0"/>
              <a:t> Основы теоретической механики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5792" y="134076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Цель урока: Сформировать </a:t>
            </a:r>
            <a:r>
              <a:rPr lang="ru-RU" sz="2400" dirty="0"/>
              <a:t>представление студентов о основах теоретической </a:t>
            </a:r>
            <a:r>
              <a:rPr lang="ru-RU" sz="2400" dirty="0" smtClean="0"/>
              <a:t>механики.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8904" y="2687340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План урока:</a:t>
            </a:r>
          </a:p>
          <a:p>
            <a:pPr lvl="0"/>
            <a:r>
              <a:rPr lang="ru-RU" sz="2400" dirty="0" smtClean="0"/>
              <a:t>1. Понятие </a:t>
            </a:r>
            <a:r>
              <a:rPr lang="ru-RU" sz="2400" dirty="0"/>
              <a:t>силы, ее природа и </a:t>
            </a:r>
            <a:r>
              <a:rPr lang="ru-RU" sz="2400" dirty="0" smtClean="0"/>
              <a:t>сущность</a:t>
            </a:r>
            <a:endParaRPr lang="ru-RU" sz="2400" dirty="0"/>
          </a:p>
          <a:p>
            <a:r>
              <a:rPr lang="ru-RU" sz="2400" dirty="0" smtClean="0"/>
              <a:t>2. Плоская </a:t>
            </a:r>
            <a:r>
              <a:rPr lang="ru-RU" sz="2400" dirty="0"/>
              <a:t>система </a:t>
            </a:r>
            <a:r>
              <a:rPr lang="ru-RU" sz="2400" dirty="0" smtClean="0"/>
              <a:t>сил, проекция </a:t>
            </a:r>
            <a:r>
              <a:rPr lang="ru-RU" sz="2400" dirty="0"/>
              <a:t>силы на </a:t>
            </a:r>
            <a:r>
              <a:rPr lang="ru-RU" sz="2400" dirty="0" smtClean="0"/>
              <a:t>плоскость </a:t>
            </a:r>
          </a:p>
          <a:p>
            <a:r>
              <a:rPr lang="ru-RU" sz="2400" dirty="0" smtClean="0"/>
              <a:t>3. Определение </a:t>
            </a:r>
            <a:r>
              <a:rPr lang="ru-RU" sz="2400" dirty="0"/>
              <a:t>равнодействующей плоской </a:t>
            </a:r>
            <a:r>
              <a:rPr lang="ru-RU" sz="2400" dirty="0" smtClean="0"/>
              <a:t>системы</a:t>
            </a:r>
            <a:endParaRPr lang="ru-RU" sz="2400" dirty="0"/>
          </a:p>
          <a:p>
            <a:pPr lvl="0"/>
            <a:r>
              <a:rPr lang="ru-RU" sz="2400" dirty="0" smtClean="0"/>
              <a:t>4. Момент </a:t>
            </a:r>
            <a:r>
              <a:rPr lang="ru-RU" sz="2400" dirty="0"/>
              <a:t>относительно точки. Пара сил </a:t>
            </a:r>
            <a:endParaRPr lang="ru-RU" sz="2400" dirty="0" smtClean="0"/>
          </a:p>
          <a:p>
            <a:pPr lvl="0"/>
            <a:r>
              <a:rPr lang="ru-RU" sz="2400" dirty="0" smtClean="0"/>
              <a:t>5. Условие </a:t>
            </a:r>
            <a:r>
              <a:rPr lang="ru-RU" sz="2400" dirty="0"/>
              <a:t>равновесия плоской системы сил и определение реакции </a:t>
            </a:r>
            <a:r>
              <a:rPr lang="ru-RU" sz="2400" dirty="0" smtClean="0"/>
              <a:t>опор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3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Сергей\Dropbox\ПРЕПОДАВАТЕЛЬ\ОТКРЫТЫЙ УРОК\Открытый урок по ТЕх мех\22. Основы теоретической механики\Гибкая связь    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0316" y="525286"/>
            <a:ext cx="3002205" cy="2808312"/>
          </a:xfrm>
          <a:prstGeom prst="rect">
            <a:avLst/>
          </a:prstGeom>
          <a:noFill/>
        </p:spPr>
      </p:pic>
      <p:pic>
        <p:nvPicPr>
          <p:cNvPr id="4098" name="Picture 2" descr="C:\Users\Сергей\Dropbox\ПРЕПОДАВАТЕЛЬ\ОТКРЫТЫЙ УРОК\Открытый урок по ТЕх мех\22. Основы теоретической механики\НЕподвижный шарнир   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429000"/>
            <a:ext cx="2412237" cy="312306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8511" y="548680"/>
            <a:ext cx="42475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Тело </a:t>
            </a:r>
            <a:r>
              <a:rPr lang="ru-RU" dirty="0"/>
              <a:t>называется </a:t>
            </a:r>
            <a:r>
              <a:rPr lang="ru-RU" b="1" dirty="0"/>
              <a:t>свободным</a:t>
            </a:r>
            <a:r>
              <a:rPr lang="ru-RU" dirty="0"/>
              <a:t> , если его перемещение в пространстве ничем не ограничено. В противном случае тело </a:t>
            </a:r>
            <a:r>
              <a:rPr lang="ru-RU" dirty="0" smtClean="0"/>
              <a:t>называется</a:t>
            </a:r>
            <a:r>
              <a:rPr lang="ru-RU" dirty="0"/>
              <a:t> </a:t>
            </a:r>
            <a:r>
              <a:rPr lang="ru-RU" b="1" dirty="0"/>
              <a:t>несвободным</a:t>
            </a:r>
            <a:r>
              <a:rPr lang="ru-RU" dirty="0"/>
              <a:t> , а тела, ограничивающие перемещения данного тела, ¾ </a:t>
            </a:r>
            <a:r>
              <a:rPr lang="ru-RU" b="1" dirty="0"/>
              <a:t>связями</a:t>
            </a:r>
            <a:r>
              <a:rPr lang="ru-RU" dirty="0"/>
              <a:t> . Силы, с которыми связи действуют на данное тело, называются </a:t>
            </a:r>
            <a:r>
              <a:rPr lang="ru-RU" b="1" dirty="0"/>
              <a:t>реакциями связей</a:t>
            </a:r>
            <a:r>
              <a:rPr lang="ru-RU" dirty="0"/>
              <a:t> .</a:t>
            </a:r>
          </a:p>
        </p:txBody>
      </p:sp>
      <p:pic>
        <p:nvPicPr>
          <p:cNvPr id="15363" name="Picture 3" descr="C:\Users\человек\Dropbox\ПРЕПОДАВАТЕЛЬ\ОТКРЫТЫЙ УРОК\Открытый урок по ТЕх мех\22. Основы теоретической механики\гладкая поверхност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95" y="3492315"/>
            <a:ext cx="2060646" cy="305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Сергей\Dropbox\ПРЕПОДАВАТЕЛЬ\ОТКРЫТЫЙ УРОК\Открытый урок по ТЕх мех\22. Основы теоретической механики\Подвижный шарнир   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2736304" cy="4186738"/>
          </a:xfrm>
          <a:prstGeom prst="rect">
            <a:avLst/>
          </a:prstGeom>
          <a:noFill/>
        </p:spPr>
      </p:pic>
      <p:pic>
        <p:nvPicPr>
          <p:cNvPr id="34819" name="Picture 3" descr="C:\Users\Сергей\Dropbox\ПРЕПОДАВАТЕЛЬ\ОТКРЫТЫЙ УРОК\Открытый урок по ТЕх мех\22. Основы теоретической механики\Реакции опор    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3816424" cy="4464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2920" y="1052736"/>
            <a:ext cx="64807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1. Что </a:t>
            </a:r>
            <a:r>
              <a:rPr lang="ru-RU" sz="2400" dirty="0"/>
              <a:t>изучает Теоретическая механика?</a:t>
            </a:r>
          </a:p>
          <a:p>
            <a:pPr lvl="0"/>
            <a:r>
              <a:rPr lang="ru-RU" sz="2400" dirty="0" smtClean="0"/>
              <a:t>2. Из </a:t>
            </a:r>
            <a:r>
              <a:rPr lang="ru-RU" sz="2400" dirty="0"/>
              <a:t>каких разделов она состоит?</a:t>
            </a:r>
          </a:p>
          <a:p>
            <a:pPr lvl="0"/>
            <a:r>
              <a:rPr lang="ru-RU" sz="2400" dirty="0" smtClean="0"/>
              <a:t>3.Что </a:t>
            </a:r>
            <a:r>
              <a:rPr lang="ru-RU" sz="2400" dirty="0"/>
              <a:t>называется силой?</a:t>
            </a:r>
          </a:p>
          <a:p>
            <a:pPr lvl="0"/>
            <a:r>
              <a:rPr lang="ru-RU" sz="2400" dirty="0" smtClean="0"/>
              <a:t>4. Как </a:t>
            </a:r>
            <a:r>
              <a:rPr lang="ru-RU" sz="2400" dirty="0"/>
              <a:t>определяется равнодействующая системы сил?</a:t>
            </a:r>
          </a:p>
          <a:p>
            <a:pPr lvl="0"/>
            <a:r>
              <a:rPr lang="ru-RU" sz="2400" dirty="0" smtClean="0"/>
              <a:t>5.Условие </a:t>
            </a:r>
            <a:r>
              <a:rPr lang="ru-RU" sz="2400" dirty="0"/>
              <a:t>равновесия системы сил.</a:t>
            </a:r>
          </a:p>
          <a:p>
            <a:pPr lvl="0"/>
            <a:r>
              <a:rPr lang="ru-RU" sz="2400" dirty="0" smtClean="0"/>
              <a:t>6. Что </a:t>
            </a:r>
            <a:r>
              <a:rPr lang="ru-RU" sz="2400" dirty="0"/>
              <a:t>называется проекцией силы на плоскость.</a:t>
            </a:r>
          </a:p>
          <a:p>
            <a:pPr lvl="0"/>
            <a:r>
              <a:rPr lang="ru-RU" sz="2400" dirty="0" smtClean="0"/>
              <a:t>7. Дайте </a:t>
            </a:r>
            <a:r>
              <a:rPr lang="ru-RU" sz="2400" dirty="0"/>
              <a:t>определение </a:t>
            </a:r>
            <a:r>
              <a:rPr lang="en-US" sz="2400" dirty="0"/>
              <a:t>I </a:t>
            </a:r>
            <a:r>
              <a:rPr lang="ru-RU" sz="2400" dirty="0"/>
              <a:t>закона Ньютона.</a:t>
            </a:r>
          </a:p>
          <a:p>
            <a:pPr lvl="0"/>
            <a:r>
              <a:rPr lang="ru-RU" sz="2400" dirty="0" smtClean="0"/>
              <a:t>8.Дайте </a:t>
            </a:r>
            <a:r>
              <a:rPr lang="ru-RU" sz="2400" dirty="0"/>
              <a:t>определение </a:t>
            </a:r>
            <a:r>
              <a:rPr lang="en-US" sz="2400" dirty="0"/>
              <a:t>I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ru-RU" sz="2400" dirty="0"/>
              <a:t>закона Ньютона.</a:t>
            </a:r>
          </a:p>
          <a:p>
            <a:pPr lvl="0"/>
            <a:r>
              <a:rPr lang="ru-RU" sz="2400" dirty="0" smtClean="0"/>
              <a:t>9.Дайте </a:t>
            </a:r>
            <a:r>
              <a:rPr lang="ru-RU" sz="2400" dirty="0"/>
              <a:t>определение </a:t>
            </a:r>
            <a:r>
              <a:rPr lang="en-US" sz="2400" dirty="0"/>
              <a:t>I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ru-RU" sz="2400" dirty="0"/>
              <a:t>закона Ньютона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 smtClean="0"/>
              <a:t>10. Что называется связью ?</a:t>
            </a:r>
          </a:p>
          <a:p>
            <a:pPr lvl="0"/>
            <a:r>
              <a:rPr lang="ru-RU" sz="2400" dirty="0" smtClean="0"/>
              <a:t>11. Что называется реакцией связи ?</a:t>
            </a:r>
          </a:p>
          <a:p>
            <a:pPr lvl="0"/>
            <a:r>
              <a:rPr lang="ru-RU" sz="2400" dirty="0" smtClean="0"/>
              <a:t>12. Что называется парой сил ?</a:t>
            </a:r>
          </a:p>
          <a:p>
            <a:pPr lvl="0"/>
            <a:r>
              <a:rPr lang="ru-RU" sz="2400" dirty="0" smtClean="0"/>
              <a:t>13. Момент относительно точки</a:t>
            </a:r>
          </a:p>
          <a:p>
            <a:pPr lvl="0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07427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Контроль и оценка результатов обучения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71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Конспект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2. Повторить </a:t>
            </a:r>
            <a:r>
              <a:rPr lang="ru-RU" sz="2400" dirty="0"/>
              <a:t>тему по учебнику: </a:t>
            </a:r>
            <a:r>
              <a:rPr lang="ru-RU" sz="2400" dirty="0" err="1"/>
              <a:t>Эрдеди</a:t>
            </a:r>
            <a:r>
              <a:rPr lang="ru-RU" sz="2400" dirty="0"/>
              <a:t> А.А. </a:t>
            </a:r>
            <a:r>
              <a:rPr lang="ru-RU" sz="2400" dirty="0" smtClean="0"/>
              <a:t>   Техническая </a:t>
            </a:r>
            <a:r>
              <a:rPr lang="ru-RU" sz="2400" dirty="0"/>
              <a:t>механика. Учебник для машиностроительных специальностей проф. учеб. заведений. – 2-е издание. – М.: </a:t>
            </a:r>
            <a:r>
              <a:rPr lang="ru-RU" sz="2400" dirty="0" err="1"/>
              <a:t>Высш</a:t>
            </a:r>
            <a:r>
              <a:rPr lang="ru-RU" sz="2400" dirty="0"/>
              <a:t>. </a:t>
            </a:r>
            <a:r>
              <a:rPr lang="ru-RU" sz="2400" dirty="0" err="1"/>
              <a:t>шк</a:t>
            </a:r>
            <a:r>
              <a:rPr lang="ru-RU" sz="2400" dirty="0"/>
              <a:t>. 2002, - 285с. </a:t>
            </a:r>
            <a:r>
              <a:rPr lang="en-US" sz="2400" dirty="0"/>
              <a:t>ISBN</a:t>
            </a:r>
            <a:r>
              <a:rPr lang="ru-RU" sz="2400" dirty="0"/>
              <a:t> 5-7695-1219-9.  </a:t>
            </a:r>
            <a:r>
              <a:rPr lang="ru-RU" sz="2400" dirty="0" err="1"/>
              <a:t>Стр</a:t>
            </a:r>
            <a:r>
              <a:rPr lang="ru-RU" sz="2400" dirty="0"/>
              <a:t> 66-69.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3265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Задание на дом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944600"/>
            <a:ext cx="68667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Задание для самостоятельной работы </a:t>
            </a:r>
          </a:p>
          <a:p>
            <a:pPr lvl="0"/>
            <a:endParaRPr lang="ru-RU" sz="2400" b="1" dirty="0" smtClean="0"/>
          </a:p>
          <a:p>
            <a:pPr lvl="0"/>
            <a:r>
              <a:rPr lang="ru-RU" sz="2400" dirty="0" smtClean="0"/>
              <a:t>1.Изучить </a:t>
            </a:r>
            <a:r>
              <a:rPr lang="ru-RU" sz="2400" dirty="0"/>
              <a:t>и законспектировать в рабочую тетрадь последовательность при решении задач на определение опорных реакций.</a:t>
            </a:r>
          </a:p>
        </p:txBody>
      </p:sp>
    </p:spTree>
    <p:extLst>
      <p:ext uri="{BB962C8B-B14F-4D97-AF65-F5344CB8AC3E}">
        <p14:creationId xmlns:p14="http://schemas.microsoft.com/office/powerpoint/2010/main" val="2097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Теоретическая механика</a:t>
            </a:r>
            <a:r>
              <a:rPr lang="ru-RU" dirty="0" smtClean="0"/>
              <a:t>— </a:t>
            </a:r>
            <a:r>
              <a:rPr lang="ru-RU" dirty="0"/>
              <a:t>наука об общих законах механического движения и взаимодействия материальных тел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Теоретическая механика </a:t>
            </a:r>
            <a:r>
              <a:rPr lang="ru-RU" dirty="0" smtClean="0"/>
              <a:t>служит </a:t>
            </a:r>
            <a:r>
              <a:rPr lang="ru-RU" dirty="0"/>
              <a:t>средством воспитания у будущих специалистов необходимых творческих навыков к построению математических моделей происходящих в природе и технике процессов, к выработке способностей к научным обобщениям и выводам </a:t>
            </a:r>
            <a:endParaRPr lang="ru-RU" dirty="0" smtClean="0"/>
          </a:p>
          <a:p>
            <a:endParaRPr lang="ru-RU" b="1" dirty="0"/>
          </a:p>
          <a:p>
            <a:r>
              <a:rPr lang="ru-RU" b="1" dirty="0" smtClean="0"/>
              <a:t>Теоретическая </a:t>
            </a:r>
            <a:r>
              <a:rPr lang="ru-RU" b="1" dirty="0"/>
              <a:t>механика и </a:t>
            </a:r>
            <a:r>
              <a:rPr lang="ru-RU" b="1" dirty="0" smtClean="0"/>
              <a:t>состоит из разделов: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Статика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Кинематика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Динамика</a:t>
            </a:r>
            <a:endParaRPr lang="ru-RU" dirty="0"/>
          </a:p>
        </p:txBody>
      </p:sp>
      <p:pic>
        <p:nvPicPr>
          <p:cNvPr id="10242" name="Picture 2" descr="http://zadachi24.ru/wp-content/uploads/2017/03/mechanics_13.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5616624" cy="302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1. Понятие силы, ее природа и </a:t>
            </a:r>
            <a:r>
              <a:rPr lang="ru-RU" dirty="0" smtClean="0"/>
              <a:t>сущность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3337" y="1230549"/>
            <a:ext cx="810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своей природе силы бывают гравитационные, электромагнитные, слабые и </a:t>
            </a:r>
            <a:r>
              <a:rPr lang="ru-RU" dirty="0" smtClean="0"/>
              <a:t>сильные. </a:t>
            </a:r>
            <a:r>
              <a:rPr lang="ru-RU" dirty="0"/>
              <a:t>К гравитационным силам относятся сила тяжести, вес </a:t>
            </a:r>
            <a:r>
              <a:rPr lang="ru-RU" dirty="0" smtClean="0"/>
              <a:t>тела. </a:t>
            </a:r>
            <a:r>
              <a:rPr lang="ru-RU" dirty="0"/>
              <a:t>К электромагнитным силам относятся сила упругости и сила </a:t>
            </a:r>
            <a:r>
              <a:rPr lang="ru-RU" dirty="0" smtClean="0"/>
              <a:t>трения, сила </a:t>
            </a:r>
            <a:r>
              <a:rPr lang="ru-RU" dirty="0"/>
              <a:t>Кулона, сила Ампера, сила Лоренца.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920" y="846004"/>
            <a:ext cx="7970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Сила – мера взаимодействия тел.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8360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обозначения силы обычно используется символ </a:t>
            </a:r>
            <a:r>
              <a:rPr lang="ru-RU" i="1" dirty="0"/>
              <a:t>F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856" y="2852936"/>
            <a:ext cx="8300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Сила является </a:t>
            </a:r>
            <a:r>
              <a:rPr lang="ru-RU" dirty="0" smtClean="0"/>
              <a:t>векторной величиной</a:t>
            </a:r>
            <a:r>
              <a:rPr lang="ru-RU" dirty="0"/>
              <a:t>. Она характеризуется </a:t>
            </a:r>
            <a:r>
              <a:rPr lang="ru-RU" i="1" dirty="0" smtClean="0"/>
              <a:t>модулем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i="1" dirty="0"/>
              <a:t>направлением</a:t>
            </a:r>
            <a:r>
              <a:rPr lang="ru-RU" dirty="0"/>
              <a:t> и </a:t>
            </a:r>
            <a:r>
              <a:rPr lang="ru-RU" i="1" dirty="0"/>
              <a:t>точкой приложения</a:t>
            </a:r>
            <a:r>
              <a:rPr lang="ru-RU" dirty="0"/>
              <a:t>. Также используют понятие </a:t>
            </a:r>
            <a:r>
              <a:rPr lang="ru-RU" i="1" dirty="0"/>
              <a:t>линия действия силы</a:t>
            </a:r>
            <a:r>
              <a:rPr lang="ru-RU" dirty="0"/>
              <a:t>, означающее проходящую через точку приложения силы прямую, вдоль которой направлена сила.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8435" y="4182491"/>
            <a:ext cx="42124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измерения сил используются два метода: </a:t>
            </a:r>
            <a:r>
              <a:rPr lang="ru-RU" i="1" dirty="0"/>
              <a:t>статический</a:t>
            </a:r>
            <a:r>
              <a:rPr lang="ru-RU" dirty="0"/>
              <a:t> и </a:t>
            </a:r>
            <a:r>
              <a:rPr lang="ru-RU" i="1" dirty="0"/>
              <a:t>динамический</a:t>
            </a:r>
            <a:endParaRPr lang="ru-RU" dirty="0"/>
          </a:p>
        </p:txBody>
      </p:sp>
      <p:pic>
        <p:nvPicPr>
          <p:cNvPr id="16386" name="Picture 2" descr="https://im0-tub-ru.yandex.net/i?id=20bbc924b3082eb36da95211df3742b7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01" y="4178712"/>
            <a:ext cx="4534847" cy="255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restlingua.com/uploads/posts/2010-03/1268811336_10170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76535"/>
            <a:ext cx="2088232" cy="139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hscs.ru/images/physics10/know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70" y="2672916"/>
            <a:ext cx="849377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770" y="2672916"/>
            <a:ext cx="849377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1810" y="332656"/>
            <a:ext cx="8694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Зако́ны</a:t>
            </a:r>
            <a:r>
              <a:rPr lang="ru-RU" b="1" dirty="0"/>
              <a:t> </a:t>
            </a:r>
            <a:r>
              <a:rPr lang="ru-RU" b="1" dirty="0" err="1"/>
              <a:t>Нью́то́на</a:t>
            </a:r>
            <a:r>
              <a:rPr lang="ru-RU" dirty="0"/>
              <a:t> — три важнейших </a:t>
            </a:r>
            <a:r>
              <a:rPr lang="ru-RU" dirty="0" smtClean="0"/>
              <a:t>закона классической механики, </a:t>
            </a:r>
            <a:r>
              <a:rPr lang="ru-RU" dirty="0"/>
              <a:t>которые позволяют записать </a:t>
            </a:r>
            <a:r>
              <a:rPr lang="ru-RU" dirty="0" smtClean="0"/>
              <a:t>уравнения движения</a:t>
            </a:r>
            <a:r>
              <a:rPr lang="ru-RU" dirty="0"/>
              <a:t> для любой </a:t>
            </a:r>
            <a:r>
              <a:rPr lang="ru-RU" dirty="0" smtClean="0"/>
              <a:t>механической системы, </a:t>
            </a:r>
            <a:r>
              <a:rPr lang="ru-RU" dirty="0"/>
              <a:t>если известны </a:t>
            </a:r>
            <a:r>
              <a:rPr lang="ru-RU" dirty="0" smtClean="0"/>
              <a:t>силы, </a:t>
            </a:r>
            <a:r>
              <a:rPr lang="ru-RU" dirty="0"/>
              <a:t>действующие на составляющие её тела. Впервые в полной мере </a:t>
            </a:r>
            <a:r>
              <a:rPr lang="ru-RU" dirty="0" smtClean="0"/>
              <a:t>сформулированы Исааком Ньютоном в </a:t>
            </a:r>
            <a:r>
              <a:rPr lang="ru-RU" dirty="0"/>
              <a:t>книге «</a:t>
            </a:r>
            <a:r>
              <a:rPr lang="ru-RU" dirty="0">
                <a:hlinkClick r:id="rId3" tooltip="Математические начала натуральной философии"/>
              </a:rPr>
              <a:t>Математические начала натуральной философии</a:t>
            </a:r>
            <a:r>
              <a:rPr lang="ru-RU" dirty="0"/>
              <a:t>» (</a:t>
            </a:r>
            <a:r>
              <a:rPr lang="ru-RU" dirty="0">
                <a:hlinkClick r:id="rId4" tooltip="1687 год"/>
              </a:rPr>
              <a:t>1687 год</a:t>
            </a:r>
            <a:r>
              <a:rPr lang="ru-RU" dirty="0" smtClean="0"/>
              <a:t>). </a:t>
            </a:r>
            <a:r>
              <a:rPr lang="ru-RU" dirty="0"/>
              <a:t>В </a:t>
            </a:r>
            <a:r>
              <a:rPr lang="ru-RU" dirty="0" err="1"/>
              <a:t>ньютоновском</a:t>
            </a:r>
            <a:r>
              <a:rPr lang="ru-RU" dirty="0"/>
              <a:t> изложении механики, широко используемом и в настоящее время, эти законы являются </a:t>
            </a:r>
            <a:r>
              <a:rPr lang="ru-RU" dirty="0" smtClean="0"/>
              <a:t>аксиомами, </a:t>
            </a:r>
            <a:r>
              <a:rPr lang="ru-RU" dirty="0"/>
              <a:t>базирующимися на обобщении экспериментальных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12496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sk.edu.ua/ivk/Fizika/Konspekt/sili_v_prirode/im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116264" cy="12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msk.edu.ua/ivk/Fizika/Konspekt/sili_v_prirode/form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25073"/>
            <a:ext cx="4684507" cy="179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Сила тяжести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1731" y="1124744"/>
            <a:ext cx="4824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каждое тело, находящееся на планете, действует </a:t>
            </a:r>
            <a:r>
              <a:rPr lang="ru-RU" dirty="0" smtClean="0"/>
              <a:t>гравитация. </a:t>
            </a:r>
            <a:r>
              <a:rPr lang="ru-RU" dirty="0"/>
              <a:t>Сила, с которой Земля притягивает каждое тело, определяется по формуле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36510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Точка </a:t>
            </a:r>
            <a:r>
              <a:rPr lang="ru-RU" dirty="0"/>
              <a:t>приложения находится в центре тяжести тела. Сила тяжести </a:t>
            </a:r>
            <a:r>
              <a:rPr lang="ru-RU" i="1" dirty="0"/>
              <a:t>всегда направлена вертикально вниз</a:t>
            </a:r>
            <a:r>
              <a:rPr lang="ru-RU" dirty="0"/>
              <a:t>.</a:t>
            </a:r>
          </a:p>
        </p:txBody>
      </p:sp>
      <p:pic>
        <p:nvPicPr>
          <p:cNvPr id="1029" name="Picture 5" descr="http://msk.edu.ua/ivk/Fizika/Konspekt/sili_v_prirode/im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5157192"/>
            <a:ext cx="46386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Сила </a:t>
            </a:r>
            <a:r>
              <a:rPr lang="ru-RU" b="1" dirty="0" smtClean="0"/>
              <a:t>трения</a:t>
            </a:r>
          </a:p>
          <a:p>
            <a:endParaRPr lang="ru-RU" b="1" dirty="0"/>
          </a:p>
          <a:p>
            <a:r>
              <a:rPr lang="ru-RU" dirty="0"/>
              <a:t>Познакомимся с силой трения. Эта сила возникает при движении тел и соприкосновении двух поверхностей. Возникает сила в результате того, что поверхности, если рассмотреть под микроскопом, не являются гладкими, как кажутся. Определяется сила трения по формуле:</a:t>
            </a:r>
          </a:p>
        </p:txBody>
      </p:sp>
      <p:pic>
        <p:nvPicPr>
          <p:cNvPr id="2051" name="Picture 3" descr="http://msk.edu.ua/ivk/Fizika/Konspekt/sili_v_prirode/form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14503"/>
            <a:ext cx="4658584" cy="141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sk.edu.ua/ivk/Fizika/Konspekt/sili_v_prirode/im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14503"/>
            <a:ext cx="3227036" cy="145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14908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Сила приложена в точке соприкосновения двух поверхностей. </a:t>
            </a:r>
            <a:r>
              <a:rPr lang="ru-RU" i="1" dirty="0"/>
              <a:t>Направлена в сторону противоположную движению.</a:t>
            </a:r>
            <a:endParaRPr lang="ru-RU" dirty="0"/>
          </a:p>
        </p:txBody>
      </p:sp>
      <p:pic>
        <p:nvPicPr>
          <p:cNvPr id="2053" name="Picture 5" descr="http://msk.edu.ua/ivk/Fizika/Konspekt/sili_v_prirode/im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27" y="5085184"/>
            <a:ext cx="26098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8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693" y="692696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Сила реакции опоры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763" y="162880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</a:t>
            </a:r>
            <a:r>
              <a:rPr lang="ru-RU" dirty="0" smtClean="0"/>
              <a:t>огласно</a:t>
            </a:r>
            <a:r>
              <a:rPr lang="ru-RU" dirty="0"/>
              <a:t> </a:t>
            </a:r>
            <a:r>
              <a:rPr lang="ru-RU" dirty="0" smtClean="0"/>
              <a:t>третьему закону Ньютона</a:t>
            </a:r>
            <a:r>
              <a:rPr lang="ru-RU" dirty="0"/>
              <a:t> стол воздействует на предмет с точно такой же силой, что и предмет на стол. Сила направлена противоположно силе, с которой предмет давит на стол.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600694" y="2941405"/>
            <a:ext cx="30243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Обозначают ее буквой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msk.edu.ua/ivk/Fizika/Konspekt/sili_v_prirode/form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69" y="2884460"/>
            <a:ext cx="395364" cy="4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sk.edu.ua/ivk/Fizika/Konspekt/sili_v_prirode/im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577742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1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Сила </a:t>
            </a:r>
            <a:r>
              <a:rPr lang="ru-RU" b="1" dirty="0" smtClean="0"/>
              <a:t>упругости</a:t>
            </a:r>
          </a:p>
          <a:p>
            <a:endParaRPr lang="ru-RU" b="1" dirty="0"/>
          </a:p>
          <a:p>
            <a:r>
              <a:rPr lang="ru-RU" dirty="0"/>
              <a:t>Это сила возникает в результате деформации (изменения первоначального состояния вещества). Например, когда растягиваем пружину, мы увеличиваем расстояние между молекулами материала пружины. Когда сжимаем пружину - уменьшаем. Когда перекручиваем или сдвигаем. Во всех этих примерах возникает сила, которая препятствует деформации - сила упругости.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2778105"/>
            <a:ext cx="14401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Закон Гука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msk.edu.ua/ivk/Fizika/Konspekt/sili_v_prirode/im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08" y="2815519"/>
            <a:ext cx="1939559" cy="71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sk.edu.ua/ivk/Fizika/Konspekt/sili_v_prirode/form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78105"/>
            <a:ext cx="4553101" cy="209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7170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Сила упругости направлена противоположно деформации.</a:t>
            </a:r>
          </a:p>
        </p:txBody>
      </p:sp>
      <p:pic>
        <p:nvPicPr>
          <p:cNvPr id="5126" name="Picture 6" descr="http://msk.edu.ua/ivk/Fizika/Konspekt/sili_v_prirode/im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8" y="4363363"/>
            <a:ext cx="30861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916</TotalTime>
  <Words>1014</Words>
  <Application>Microsoft Office PowerPoint</Application>
  <PresentationFormat>Экран (4:3)</PresentationFormat>
  <Paragraphs>108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Базовая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39</cp:revision>
  <dcterms:modified xsi:type="dcterms:W3CDTF">2017-11-02T08:36:11Z</dcterms:modified>
</cp:coreProperties>
</file>